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9" r:id="rId2"/>
    <p:sldId id="447" r:id="rId3"/>
    <p:sldId id="441" r:id="rId4"/>
    <p:sldId id="449" r:id="rId5"/>
    <p:sldId id="450" r:id="rId6"/>
    <p:sldId id="451" r:id="rId7"/>
    <p:sldId id="452" r:id="rId8"/>
    <p:sldId id="453" r:id="rId9"/>
    <p:sldId id="454" r:id="rId10"/>
    <p:sldId id="448" r:id="rId11"/>
    <p:sldId id="442" r:id="rId12"/>
    <p:sldId id="443" r:id="rId13"/>
    <p:sldId id="455" r:id="rId14"/>
    <p:sldId id="456" r:id="rId15"/>
    <p:sldId id="460" r:id="rId16"/>
    <p:sldId id="457" r:id="rId17"/>
    <p:sldId id="458" r:id="rId18"/>
    <p:sldId id="444" r:id="rId19"/>
    <p:sldId id="446" r:id="rId20"/>
    <p:sldId id="445" r:id="rId21"/>
    <p:sldId id="459" r:id="rId22"/>
  </p:sldIdLst>
  <p:sldSz cx="9144000" cy="6858000" type="screen4x3"/>
  <p:notesSz cx="6797675" cy="9926638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cma@iseg.utl.pt" initials="p" lastIdx="1" clrIdx="0">
    <p:extLst>
      <p:ext uri="{19B8F6BF-5375-455C-9EA6-DF929625EA0E}">
        <p15:presenceInfo xmlns:p15="http://schemas.microsoft.com/office/powerpoint/2012/main" userId="480dcb57225fff9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8561"/>
    <a:srgbClr val="588E6E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44" autoAdjust="0"/>
    <p:restoredTop sz="93924" autoAdjust="0"/>
  </p:normalViewPr>
  <p:slideViewPr>
    <p:cSldViewPr showGuides="1">
      <p:cViewPr varScale="1">
        <p:scale>
          <a:sx n="74" d="100"/>
          <a:sy n="74" d="100"/>
        </p:scale>
        <p:origin x="7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4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873" cy="496652"/>
          </a:xfrm>
          <a:prstGeom prst="rect">
            <a:avLst/>
          </a:prstGeom>
        </p:spPr>
        <p:txBody>
          <a:bodyPr vert="horz" lIns="91906" tIns="45953" rIns="91906" bIns="45953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98" y="1"/>
            <a:ext cx="2945873" cy="496652"/>
          </a:xfrm>
          <a:prstGeom prst="rect">
            <a:avLst/>
          </a:prstGeom>
        </p:spPr>
        <p:txBody>
          <a:bodyPr vert="horz" lIns="91906" tIns="45953" rIns="91906" bIns="45953" rtlCol="0"/>
          <a:lstStyle>
            <a:lvl1pPr algn="r">
              <a:defRPr sz="1200"/>
            </a:lvl1pPr>
          </a:lstStyle>
          <a:p>
            <a:fld id="{13F80F39-6ABF-47B4-929C-BC2582BDC127}" type="datetimeFigureOut">
              <a:rPr lang="pt-PT" smtClean="0"/>
              <a:t>14-11-2017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391"/>
            <a:ext cx="2945873" cy="496652"/>
          </a:xfrm>
          <a:prstGeom prst="rect">
            <a:avLst/>
          </a:prstGeom>
        </p:spPr>
        <p:txBody>
          <a:bodyPr vert="horz" lIns="91906" tIns="45953" rIns="91906" bIns="45953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98" y="9428391"/>
            <a:ext cx="2945873" cy="496652"/>
          </a:xfrm>
          <a:prstGeom prst="rect">
            <a:avLst/>
          </a:prstGeom>
        </p:spPr>
        <p:txBody>
          <a:bodyPr vert="horz" lIns="91906" tIns="45953" rIns="91906" bIns="45953" rtlCol="0" anchor="b"/>
          <a:lstStyle>
            <a:lvl1pPr algn="r">
              <a:defRPr sz="1200"/>
            </a:lvl1pPr>
          </a:lstStyle>
          <a:p>
            <a:fld id="{A5C0F8E9-D918-4458-9823-F8418FFA99B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83631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873" cy="496652"/>
          </a:xfrm>
          <a:prstGeom prst="rect">
            <a:avLst/>
          </a:prstGeom>
        </p:spPr>
        <p:txBody>
          <a:bodyPr vert="horz" lIns="91906" tIns="45953" rIns="91906" bIns="4595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198" y="1"/>
            <a:ext cx="2945873" cy="496652"/>
          </a:xfrm>
          <a:prstGeom prst="rect">
            <a:avLst/>
          </a:prstGeom>
        </p:spPr>
        <p:txBody>
          <a:bodyPr vert="horz" lIns="91906" tIns="45953" rIns="91906" bIns="4595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AC63E39-3EC4-4E24-BEA6-003B64D3F1A9}" type="datetimeFigureOut">
              <a:rPr lang="pt-PT"/>
              <a:pPr>
                <a:defRPr/>
              </a:pPr>
              <a:t>14-11-2017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06" tIns="45953" rIns="91906" bIns="45953" rtlCol="0" anchor="ctr"/>
          <a:lstStyle/>
          <a:p>
            <a:pPr lvl="0"/>
            <a:endParaRPr lang="pt-PT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48" y="4715793"/>
            <a:ext cx="5438783" cy="4466667"/>
          </a:xfrm>
          <a:prstGeom prst="rect">
            <a:avLst/>
          </a:prstGeom>
        </p:spPr>
        <p:txBody>
          <a:bodyPr vert="horz" lIns="91906" tIns="45953" rIns="91906" bIns="4595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pt-PT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391"/>
            <a:ext cx="2945873" cy="496652"/>
          </a:xfrm>
          <a:prstGeom prst="rect">
            <a:avLst/>
          </a:prstGeom>
        </p:spPr>
        <p:txBody>
          <a:bodyPr vert="horz" lIns="91906" tIns="45953" rIns="91906" bIns="4595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198" y="9428391"/>
            <a:ext cx="2945873" cy="496652"/>
          </a:xfrm>
          <a:prstGeom prst="rect">
            <a:avLst/>
          </a:prstGeom>
        </p:spPr>
        <p:txBody>
          <a:bodyPr vert="horz" lIns="91906" tIns="45953" rIns="91906" bIns="4595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503AFBF-3115-4A77-96EC-F923B135B213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632306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03AFBF-3115-4A77-96EC-F923B135B213}" type="slidenum">
              <a:rPr lang="pt-PT" smtClean="0"/>
              <a:pPr>
                <a:defRPr/>
              </a:pPr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04010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914400" y="6172200"/>
            <a:ext cx="7761288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9337B54-B944-4511-99D9-280992B165B5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8665F-A43D-4AAF-AEA5-8B7D13A6E3ED}" type="datetime1">
              <a:rPr lang="pt-PT" smtClean="0"/>
              <a:t>14-11-2017</a:t>
            </a:fld>
            <a:endParaRPr lang="pt-P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D0B2F-DB90-4178-BAB7-2292CFFE5AA7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5D4CC-98E0-4DDD-B627-3263189CFEE7}" type="datetime1">
              <a:rPr lang="pt-PT" smtClean="0"/>
              <a:t>14-11-2017</a:t>
            </a:fld>
            <a:endParaRPr lang="pt-P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D974B-9711-4C8C-88BF-27EE47053D11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274638"/>
            <a:ext cx="7772400" cy="5745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CB22C-2637-4301-B56B-CC13D49FEBFD}" type="datetime1">
              <a:rPr lang="pt-PT" smtClean="0"/>
              <a:t>14-11-2017</a:t>
            </a:fld>
            <a:endParaRPr lang="pt-PT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9178E-FD8C-4B76-A7D6-A71546B479FA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C4E68-E5FB-4BC7-B993-FBCE72EE7A6A}" type="datetime1">
              <a:rPr lang="pt-PT" smtClean="0"/>
              <a:t>14-11-2017</a:t>
            </a:fld>
            <a:endParaRPr lang="pt-P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AFEA7-6E9C-4C08-A19F-73403C9FD367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9F8BB6-8476-4AEB-BA0D-38C9057027DA}" type="datetime1">
              <a:rPr lang="pt-PT" smtClean="0"/>
              <a:t>14-11-2017</a:t>
            </a:fld>
            <a:endParaRPr lang="pt-PT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F702A-4B22-4F0C-BB09-1862383A6F59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0F385-CEA1-433C-8553-07826A2E9DFB}" type="datetime1">
              <a:rPr lang="pt-PT" smtClean="0"/>
              <a:t>14-11-2017</a:t>
            </a:fld>
            <a:endParaRPr lang="pt-PT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3381E-C541-492D-BB04-BF8E82824AE3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61B90-9D4E-46E6-BAF7-2C4ACF1673D8}" type="datetime1">
              <a:rPr lang="pt-PT" smtClean="0"/>
              <a:t>14-11-2017</a:t>
            </a:fld>
            <a:endParaRPr lang="pt-PT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0F75B-2C35-48DC-838A-D74AD79EC8F4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B111A-3488-4427-B836-BA3A40FA73BE}" type="datetime1">
              <a:rPr lang="pt-PT" smtClean="0"/>
              <a:t>14-11-2017</a:t>
            </a:fld>
            <a:endParaRPr lang="pt-PT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6D3D7-0020-4BD3-B45F-AF43303F2DAC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CD45A-D482-4302-AD47-44008FBA0771}" type="datetime1">
              <a:rPr lang="pt-PT" smtClean="0"/>
              <a:t>14-11-2017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A93C4-1A38-4849-9ED5-33F533A637C0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D6B384-CEFB-4FBA-9B5F-922568048F8B}" type="datetime1">
              <a:rPr lang="pt-PT" smtClean="0"/>
              <a:t>14-11-2017</a:t>
            </a:fld>
            <a:endParaRPr lang="pt-PT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AAD80-F646-442E-9579-76C7720ED05C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739032B-8595-4D09-A3D3-F1EA3F83FAA4}" type="datetime1">
              <a:rPr lang="pt-PT" smtClean="0"/>
              <a:t>14-11-2017</a:t>
            </a:fld>
            <a:endParaRPr lang="pt-PT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F049D-FECB-4D31-9D74-AE7D2DF83CB8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2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497800E8-CDAC-4E90-BD6E-D139471EAF23}" type="datetime1">
              <a:rPr lang="pt-PT" smtClean="0"/>
              <a:t>14-11-2017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2"/>
                </a:solidFill>
                <a:latin typeface="Perpetua" pitchFamily="18" charset="0"/>
              </a:defRPr>
            </a:lvl1pPr>
          </a:lstStyle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DF5899B7-1F60-44F2-9CB1-3ED865C3642B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2" r:id="rId1"/>
    <p:sldLayoutId id="2147484124" r:id="rId2"/>
    <p:sldLayoutId id="2147484133" r:id="rId3"/>
    <p:sldLayoutId id="2147484125" r:id="rId4"/>
    <p:sldLayoutId id="2147484126" r:id="rId5"/>
    <p:sldLayoutId id="2147484127" r:id="rId6"/>
    <p:sldLayoutId id="2147484128" r:id="rId7"/>
    <p:sldLayoutId id="2147484134" r:id="rId8"/>
    <p:sldLayoutId id="2147484135" r:id="rId9"/>
    <p:sldLayoutId id="2147484129" r:id="rId10"/>
    <p:sldLayoutId id="2147484130" r:id="rId11"/>
    <p:sldLayoutId id="214748413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BACDD4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8D89A4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8D89A4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2139/ssrn.265759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oinmarketcap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9AD172-AA21-48A7-9CD1-5261296D34FE}" type="slidenum">
              <a:rPr lang="pt-PT"/>
              <a:pPr>
                <a:defRPr/>
              </a:pPr>
              <a:t>1</a:t>
            </a:fld>
            <a:endParaRPr lang="pt-PT" dirty="0"/>
          </a:p>
        </p:txBody>
      </p:sp>
      <p:sp>
        <p:nvSpPr>
          <p:cNvPr id="7171" name="Footer Placeholder 16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t-PT" dirty="0" smtClean="0"/>
              <a:t>International Financial </a:t>
            </a:r>
            <a:r>
              <a:rPr lang="pt-PT" dirty="0" err="1" smtClean="0"/>
              <a:t>Markets</a:t>
            </a:r>
            <a:r>
              <a:rPr lang="pt-PT" smtClean="0"/>
              <a:t>, ISEG</a:t>
            </a:r>
            <a:endParaRPr lang="pt-PT"/>
          </a:p>
        </p:txBody>
      </p:sp>
      <p:sp>
        <p:nvSpPr>
          <p:cNvPr id="5" name="Slide Number Placeholder 28"/>
          <p:cNvSpPr txBox="1">
            <a:spLocks noGrp="1"/>
          </p:cNvSpPr>
          <p:nvPr/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2327C94-4C68-484C-8695-E45D35B6AC7D}" type="slidenum">
              <a:rPr lang="pt-PT" sz="1400">
                <a:solidFill>
                  <a:srgbClr val="FFFFFF"/>
                </a:solidFill>
                <a:latin typeface="+mj-lt"/>
                <a:ea typeface="+mj-ea"/>
                <a:cs typeface="+mj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pt-PT" sz="14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17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588640"/>
          </a:xfrm>
          <a:noFill/>
        </p:spPr>
        <p:txBody>
          <a:bodyPr/>
          <a:lstStyle/>
          <a:p>
            <a:pPr eaLnBrk="1" hangingPunct="1"/>
            <a:r>
              <a:rPr lang="pt-PT" dirty="0" smtClean="0"/>
              <a:t>14th </a:t>
            </a:r>
            <a:r>
              <a:rPr lang="pt-PT" dirty="0" err="1" smtClean="0"/>
              <a:t>November</a:t>
            </a:r>
            <a:r>
              <a:rPr lang="pt-PT" dirty="0" smtClean="0"/>
              <a:t> 2017</a:t>
            </a:r>
          </a:p>
        </p:txBody>
      </p:sp>
      <p:sp>
        <p:nvSpPr>
          <p:cNvPr id="7174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lang="pt-PT" dirty="0"/>
              <a:t>9</a:t>
            </a:r>
            <a:r>
              <a:rPr lang="pt-PT" dirty="0" smtClean="0"/>
              <a:t>th </a:t>
            </a:r>
            <a:r>
              <a:rPr lang="pt-PT" dirty="0" err="1" smtClean="0"/>
              <a:t>session</a:t>
            </a:r>
            <a:r>
              <a:rPr lang="pt-PT" dirty="0" smtClean="0"/>
              <a:t> 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5279A758-DEC9-45EF-9D74-100CEECEB50F}" type="slidenum">
              <a:rPr lang="pt-PT" sz="1400">
                <a:solidFill>
                  <a:srgbClr val="FFFFFF"/>
                </a:solidFill>
                <a:latin typeface="+mj-lt"/>
                <a:ea typeface="+mj-ea"/>
                <a:cs typeface="+mj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pt-PT" sz="14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/>
          <a:lstStyle/>
          <a:p>
            <a:r>
              <a:rPr lang="pt-PT" sz="3000" dirty="0" err="1" smtClean="0"/>
              <a:t>Determinants</a:t>
            </a:r>
            <a:r>
              <a:rPr lang="pt-PT" sz="3000" dirty="0" smtClean="0"/>
              <a:t> </a:t>
            </a:r>
            <a:r>
              <a:rPr lang="pt-PT" sz="3000" dirty="0" err="1" smtClean="0"/>
              <a:t>of</a:t>
            </a:r>
            <a:r>
              <a:rPr lang="pt-PT" sz="3000" dirty="0" smtClean="0"/>
              <a:t> </a:t>
            </a:r>
            <a:r>
              <a:rPr lang="pt-PT" sz="3000" dirty="0" err="1" smtClean="0"/>
              <a:t>the</a:t>
            </a:r>
            <a:r>
              <a:rPr lang="pt-PT" sz="3000" dirty="0" smtClean="0"/>
              <a:t> </a:t>
            </a:r>
            <a:r>
              <a:rPr lang="pt-PT" sz="3000" dirty="0" err="1" smtClean="0"/>
              <a:t>price</a:t>
            </a:r>
            <a:r>
              <a:rPr lang="pt-PT" sz="3000" dirty="0" smtClean="0"/>
              <a:t> </a:t>
            </a:r>
            <a:r>
              <a:rPr lang="pt-PT" sz="3000" dirty="0" err="1" smtClean="0"/>
              <a:t>of</a:t>
            </a:r>
            <a:r>
              <a:rPr lang="pt-PT" sz="3000" dirty="0" smtClean="0"/>
              <a:t> </a:t>
            </a:r>
            <a:r>
              <a:rPr lang="pt-PT" sz="3000" dirty="0" err="1" smtClean="0"/>
              <a:t>cryptocurrencies</a:t>
            </a:r>
            <a:endParaRPr lang="pt-PT" sz="30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027"/>
          <a:stretch/>
        </p:blipFill>
        <p:spPr>
          <a:xfrm>
            <a:off x="914400" y="968103"/>
            <a:ext cx="6681936" cy="4549129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AFEA7-6E9C-4C08-A19F-73403C9FD367}" type="slidenum">
              <a:rPr lang="pt-PT" smtClean="0"/>
              <a:pPr>
                <a:defRPr/>
              </a:pPr>
              <a:t>10</a:t>
            </a:fld>
            <a:endParaRPr lang="pt-PT"/>
          </a:p>
        </p:txBody>
      </p:sp>
      <p:sp>
        <p:nvSpPr>
          <p:cNvPr id="7" name="TextBox 6"/>
          <p:cNvSpPr txBox="1"/>
          <p:nvPr/>
        </p:nvSpPr>
        <p:spPr>
          <a:xfrm>
            <a:off x="1619672" y="5575498"/>
            <a:ext cx="42484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err="1" smtClean="0"/>
              <a:t>Source</a:t>
            </a:r>
            <a:r>
              <a:rPr lang="pt-PT" sz="1600" dirty="0" smtClean="0"/>
              <a:t>: coinmarketcap.com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910050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/>
          <a:lstStyle/>
          <a:p>
            <a:r>
              <a:rPr lang="pt-PT" sz="3200" dirty="0" smtClean="0"/>
              <a:t>Pros</a:t>
            </a:r>
            <a:endParaRPr lang="pt-P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826840"/>
            <a:ext cx="7772400" cy="5039072"/>
          </a:xfrm>
        </p:spPr>
        <p:txBody>
          <a:bodyPr/>
          <a:lstStyle/>
          <a:p>
            <a:r>
              <a:rPr lang="pt-PT" sz="2400" dirty="0" err="1" smtClean="0"/>
              <a:t>Decentralized</a:t>
            </a:r>
            <a:r>
              <a:rPr lang="pt-PT" sz="2400" dirty="0" smtClean="0"/>
              <a:t>: </a:t>
            </a:r>
            <a:r>
              <a:rPr lang="pt-PT" sz="2400" dirty="0" err="1" smtClean="0"/>
              <a:t>gives</a:t>
            </a:r>
            <a:r>
              <a:rPr lang="pt-PT" sz="2400" dirty="0" smtClean="0"/>
              <a:t> </a:t>
            </a:r>
            <a:r>
              <a:rPr lang="pt-PT" sz="2400" dirty="0" err="1" smtClean="0"/>
              <a:t>power</a:t>
            </a:r>
            <a:r>
              <a:rPr lang="pt-PT" sz="2400" dirty="0" smtClean="0"/>
              <a:t> to the individual. </a:t>
            </a:r>
            <a:r>
              <a:rPr lang="pt-PT" sz="2400" dirty="0" err="1" smtClean="0"/>
              <a:t>Cryptography</a:t>
            </a:r>
            <a:r>
              <a:rPr lang="pt-PT" sz="2400" dirty="0" smtClean="0"/>
              <a:t> </a:t>
            </a:r>
            <a:r>
              <a:rPr lang="pt-PT" sz="2400" dirty="0" err="1" smtClean="0"/>
              <a:t>used</a:t>
            </a:r>
            <a:r>
              <a:rPr lang="pt-PT" sz="2400" dirty="0" smtClean="0"/>
              <a:t> for </a:t>
            </a:r>
            <a:r>
              <a:rPr lang="pt-PT" sz="2400" dirty="0" err="1" smtClean="0"/>
              <a:t>transaction</a:t>
            </a:r>
            <a:r>
              <a:rPr lang="pt-PT" sz="2400" dirty="0" smtClean="0"/>
              <a:t> </a:t>
            </a:r>
            <a:r>
              <a:rPr lang="pt-PT" sz="2400" dirty="0" err="1" smtClean="0"/>
              <a:t>validation</a:t>
            </a:r>
            <a:r>
              <a:rPr lang="pt-PT" sz="2400" dirty="0" smtClean="0"/>
              <a:t> </a:t>
            </a:r>
            <a:r>
              <a:rPr lang="pt-PT" sz="2400" dirty="0" err="1" smtClean="0"/>
              <a:t>prevents</a:t>
            </a:r>
            <a:r>
              <a:rPr lang="pt-PT" sz="2400" dirty="0" smtClean="0"/>
              <a:t> </a:t>
            </a:r>
            <a:r>
              <a:rPr lang="pt-PT" sz="2400" dirty="0" err="1" smtClean="0"/>
              <a:t>counterfeiting</a:t>
            </a:r>
            <a:r>
              <a:rPr lang="pt-PT" sz="2400" dirty="0" smtClean="0"/>
              <a:t> virtual </a:t>
            </a:r>
            <a:r>
              <a:rPr lang="pt-PT" sz="2400" dirty="0" err="1" smtClean="0"/>
              <a:t>currencies</a:t>
            </a:r>
            <a:r>
              <a:rPr lang="pt-PT" sz="2400" dirty="0" smtClean="0"/>
              <a:t> </a:t>
            </a:r>
            <a:r>
              <a:rPr lang="pt-PT" sz="2400" dirty="0" err="1" smtClean="0"/>
              <a:t>and</a:t>
            </a:r>
            <a:r>
              <a:rPr lang="pt-PT" sz="2400" dirty="0" smtClean="0"/>
              <a:t> </a:t>
            </a:r>
            <a:r>
              <a:rPr lang="pt-PT" sz="2400" dirty="0" err="1" smtClean="0"/>
              <a:t>double</a:t>
            </a:r>
            <a:r>
              <a:rPr lang="pt-PT" sz="2400" dirty="0" smtClean="0"/>
              <a:t> </a:t>
            </a:r>
            <a:r>
              <a:rPr lang="pt-PT" sz="2400" dirty="0" err="1" smtClean="0"/>
              <a:t>spending</a:t>
            </a:r>
            <a:r>
              <a:rPr lang="pt-PT" sz="2400" dirty="0" smtClean="0"/>
              <a:t> </a:t>
            </a:r>
            <a:r>
              <a:rPr lang="pt-PT" sz="2400" dirty="0" err="1" smtClean="0"/>
              <a:t>without</a:t>
            </a:r>
            <a:r>
              <a:rPr lang="pt-PT" sz="2400" dirty="0" smtClean="0"/>
              <a:t> the </a:t>
            </a:r>
            <a:r>
              <a:rPr lang="pt-PT" sz="2400" dirty="0" err="1" smtClean="0"/>
              <a:t>need</a:t>
            </a:r>
            <a:r>
              <a:rPr lang="pt-PT" sz="2400" dirty="0" smtClean="0"/>
              <a:t> of a </a:t>
            </a:r>
            <a:r>
              <a:rPr lang="pt-PT" sz="2400" dirty="0" err="1" smtClean="0"/>
              <a:t>trusted</a:t>
            </a:r>
            <a:r>
              <a:rPr lang="pt-PT" sz="2400" dirty="0" smtClean="0"/>
              <a:t> 3rd </a:t>
            </a:r>
            <a:r>
              <a:rPr lang="pt-PT" sz="2400" dirty="0" err="1" smtClean="0"/>
              <a:t>party</a:t>
            </a:r>
            <a:r>
              <a:rPr lang="pt-PT" sz="2400" dirty="0" smtClean="0"/>
              <a:t>.</a:t>
            </a:r>
          </a:p>
          <a:p>
            <a:r>
              <a:rPr lang="pt-PT" sz="2400" dirty="0" err="1" smtClean="0"/>
              <a:t>Bitcoin</a:t>
            </a:r>
            <a:r>
              <a:rPr lang="pt-PT" sz="2400" dirty="0" smtClean="0"/>
              <a:t> records are </a:t>
            </a:r>
            <a:r>
              <a:rPr lang="pt-PT" sz="2400" dirty="0" err="1" smtClean="0"/>
              <a:t>public</a:t>
            </a:r>
            <a:r>
              <a:rPr lang="pt-PT" sz="2400" dirty="0" smtClean="0"/>
              <a:t> </a:t>
            </a:r>
            <a:r>
              <a:rPr lang="pt-PT" sz="2400" dirty="0" err="1" smtClean="0"/>
              <a:t>but</a:t>
            </a:r>
            <a:r>
              <a:rPr lang="pt-PT" sz="2400" dirty="0" smtClean="0"/>
              <a:t> the </a:t>
            </a:r>
            <a:r>
              <a:rPr lang="pt-PT" sz="2400" dirty="0" err="1" smtClean="0"/>
              <a:t>identification</a:t>
            </a:r>
            <a:r>
              <a:rPr lang="pt-PT" sz="2400" dirty="0" smtClean="0"/>
              <a:t> of the network </a:t>
            </a:r>
            <a:r>
              <a:rPr lang="pt-PT" sz="2400" dirty="0" err="1" smtClean="0"/>
              <a:t>participants</a:t>
            </a:r>
            <a:r>
              <a:rPr lang="pt-PT" sz="2400" dirty="0" smtClean="0"/>
              <a:t> </a:t>
            </a:r>
            <a:r>
              <a:rPr lang="pt-PT" sz="2400" dirty="0" err="1" smtClean="0"/>
              <a:t>is</a:t>
            </a:r>
            <a:r>
              <a:rPr lang="pt-PT" sz="2400" dirty="0" smtClean="0"/>
              <a:t> </a:t>
            </a:r>
            <a:r>
              <a:rPr lang="pt-PT" sz="2400" dirty="0" err="1" smtClean="0"/>
              <a:t>almost</a:t>
            </a:r>
            <a:r>
              <a:rPr lang="pt-PT" sz="2400" dirty="0" smtClean="0"/>
              <a:t> </a:t>
            </a:r>
            <a:r>
              <a:rPr lang="pt-PT" sz="2400" dirty="0" err="1" smtClean="0"/>
              <a:t>untraceable</a:t>
            </a:r>
            <a:r>
              <a:rPr lang="pt-PT" sz="2400" dirty="0" smtClean="0"/>
              <a:t>. As </a:t>
            </a:r>
            <a:r>
              <a:rPr lang="pt-PT" sz="2400" dirty="0" err="1" smtClean="0"/>
              <a:t>anonymous</a:t>
            </a:r>
            <a:r>
              <a:rPr lang="pt-PT" sz="2400" dirty="0" smtClean="0"/>
              <a:t> as cash. No </a:t>
            </a:r>
            <a:r>
              <a:rPr lang="pt-PT" sz="2400" dirty="0" err="1" smtClean="0"/>
              <a:t>personal</a:t>
            </a:r>
            <a:r>
              <a:rPr lang="pt-PT" sz="2400" dirty="0" smtClean="0"/>
              <a:t> </a:t>
            </a:r>
            <a:r>
              <a:rPr lang="pt-PT" sz="2400" dirty="0" err="1" smtClean="0"/>
              <a:t>information</a:t>
            </a:r>
            <a:r>
              <a:rPr lang="pt-PT" sz="2400" dirty="0" smtClean="0"/>
              <a:t> </a:t>
            </a:r>
            <a:r>
              <a:rPr lang="pt-PT" sz="2400" dirty="0" err="1" smtClean="0"/>
              <a:t>needs</a:t>
            </a:r>
            <a:r>
              <a:rPr lang="pt-PT" sz="2400" dirty="0" smtClean="0"/>
              <a:t> to </a:t>
            </a:r>
            <a:r>
              <a:rPr lang="pt-PT" sz="2400" dirty="0" err="1" smtClean="0"/>
              <a:t>be</a:t>
            </a:r>
            <a:r>
              <a:rPr lang="pt-PT" sz="2400" dirty="0" smtClean="0"/>
              <a:t> </a:t>
            </a:r>
            <a:r>
              <a:rPr lang="pt-PT" sz="2400" dirty="0" err="1" smtClean="0"/>
              <a:t>given</a:t>
            </a:r>
            <a:r>
              <a:rPr lang="pt-PT" sz="2400" dirty="0" smtClean="0"/>
              <a:t> for </a:t>
            </a:r>
            <a:r>
              <a:rPr lang="pt-PT" sz="2400" dirty="0" err="1" smtClean="0"/>
              <a:t>making</a:t>
            </a:r>
            <a:r>
              <a:rPr lang="pt-PT" sz="2400" dirty="0" smtClean="0"/>
              <a:t> a </a:t>
            </a:r>
            <a:r>
              <a:rPr lang="pt-PT" sz="2400" dirty="0" err="1" smtClean="0"/>
              <a:t>payment</a:t>
            </a:r>
            <a:r>
              <a:rPr lang="pt-PT" sz="2400" dirty="0" smtClean="0"/>
              <a:t>.  </a:t>
            </a:r>
          </a:p>
          <a:p>
            <a:r>
              <a:rPr lang="pt-PT" sz="2400" dirty="0" err="1" smtClean="0"/>
              <a:t>Because</a:t>
            </a:r>
            <a:r>
              <a:rPr lang="pt-PT" sz="2400" dirty="0" smtClean="0"/>
              <a:t> the </a:t>
            </a:r>
            <a:r>
              <a:rPr lang="pt-PT" sz="2400" dirty="0" err="1" smtClean="0"/>
              <a:t>supply</a:t>
            </a:r>
            <a:r>
              <a:rPr lang="pt-PT" sz="2400" dirty="0" smtClean="0"/>
              <a:t> </a:t>
            </a:r>
            <a:r>
              <a:rPr lang="pt-PT" sz="2400" dirty="0" err="1" smtClean="0"/>
              <a:t>increases</a:t>
            </a:r>
            <a:r>
              <a:rPr lang="pt-PT" sz="2400" dirty="0" smtClean="0"/>
              <a:t> </a:t>
            </a:r>
            <a:r>
              <a:rPr lang="pt-PT" sz="2400" dirty="0" err="1" smtClean="0"/>
              <a:t>at</a:t>
            </a:r>
            <a:r>
              <a:rPr lang="pt-PT" sz="2400" dirty="0" smtClean="0"/>
              <a:t> a </a:t>
            </a:r>
            <a:r>
              <a:rPr lang="pt-PT" sz="2400" dirty="0" err="1" smtClean="0"/>
              <a:t>determined</a:t>
            </a:r>
            <a:r>
              <a:rPr lang="pt-PT" sz="2400" dirty="0" smtClean="0"/>
              <a:t> </a:t>
            </a:r>
            <a:r>
              <a:rPr lang="pt-PT" sz="2400" dirty="0" err="1" smtClean="0"/>
              <a:t>pace</a:t>
            </a:r>
            <a:r>
              <a:rPr lang="pt-PT" sz="2400" dirty="0" smtClean="0"/>
              <a:t> </a:t>
            </a:r>
            <a:r>
              <a:rPr lang="pt-PT" sz="2400" dirty="0" err="1" smtClean="0"/>
              <a:t>and</a:t>
            </a:r>
            <a:r>
              <a:rPr lang="pt-PT" sz="2400" dirty="0" smtClean="0"/>
              <a:t> a </a:t>
            </a:r>
            <a:r>
              <a:rPr lang="pt-PT" sz="2400" dirty="0" err="1" smtClean="0"/>
              <a:t>fast</a:t>
            </a:r>
            <a:r>
              <a:rPr lang="pt-PT" sz="2400" dirty="0" smtClean="0"/>
              <a:t>  </a:t>
            </a:r>
            <a:r>
              <a:rPr lang="pt-PT" sz="2400" dirty="0" err="1" smtClean="0"/>
              <a:t>increase</a:t>
            </a:r>
            <a:r>
              <a:rPr lang="pt-PT" sz="2400" dirty="0" smtClean="0"/>
              <a:t> in </a:t>
            </a:r>
            <a:r>
              <a:rPr lang="pt-PT" sz="2400" dirty="0" err="1" smtClean="0"/>
              <a:t>users</a:t>
            </a:r>
            <a:r>
              <a:rPr lang="pt-PT" sz="2400" dirty="0" smtClean="0"/>
              <a:t> </a:t>
            </a:r>
            <a:r>
              <a:rPr lang="pt-PT" sz="2400" dirty="0" err="1" smtClean="0"/>
              <a:t>is</a:t>
            </a:r>
            <a:r>
              <a:rPr lang="pt-PT" sz="2400" dirty="0" smtClean="0"/>
              <a:t> </a:t>
            </a:r>
            <a:r>
              <a:rPr lang="pt-PT" sz="2400" dirty="0" err="1" smtClean="0"/>
              <a:t>expected</a:t>
            </a:r>
            <a:r>
              <a:rPr lang="pt-PT" sz="2400" dirty="0" smtClean="0"/>
              <a:t>, </a:t>
            </a:r>
            <a:r>
              <a:rPr lang="pt-PT" sz="2400" dirty="0" err="1" smtClean="0"/>
              <a:t>it</a:t>
            </a:r>
            <a:r>
              <a:rPr lang="pt-PT" sz="2400" dirty="0" smtClean="0"/>
              <a:t> </a:t>
            </a:r>
            <a:r>
              <a:rPr lang="pt-PT" sz="2400" dirty="0" err="1" smtClean="0"/>
              <a:t>is</a:t>
            </a:r>
            <a:r>
              <a:rPr lang="pt-PT" sz="2400" dirty="0" smtClean="0"/>
              <a:t> </a:t>
            </a:r>
            <a:r>
              <a:rPr lang="pt-PT" sz="2400" dirty="0" err="1" smtClean="0"/>
              <a:t>expected</a:t>
            </a:r>
            <a:r>
              <a:rPr lang="pt-PT" sz="2400" dirty="0" smtClean="0"/>
              <a:t> to </a:t>
            </a:r>
            <a:r>
              <a:rPr lang="pt-PT" sz="2400" dirty="0" err="1" smtClean="0"/>
              <a:t>appreciate</a:t>
            </a:r>
            <a:r>
              <a:rPr lang="pt-PT" sz="2400" dirty="0" smtClean="0"/>
              <a:t>.</a:t>
            </a:r>
          </a:p>
          <a:p>
            <a:r>
              <a:rPr lang="pt-PT" sz="2400" dirty="0" err="1" smtClean="0"/>
              <a:t>Provision</a:t>
            </a:r>
            <a:r>
              <a:rPr lang="pt-PT" sz="2400" dirty="0" smtClean="0"/>
              <a:t> of </a:t>
            </a:r>
            <a:r>
              <a:rPr lang="pt-PT" sz="2400" dirty="0" err="1" smtClean="0"/>
              <a:t>additional</a:t>
            </a:r>
            <a:r>
              <a:rPr lang="pt-PT" sz="2400" dirty="0" smtClean="0"/>
              <a:t> </a:t>
            </a:r>
            <a:r>
              <a:rPr lang="pt-PT" sz="2400" dirty="0" err="1" smtClean="0"/>
              <a:t>payments</a:t>
            </a:r>
            <a:r>
              <a:rPr lang="pt-PT" sz="2400" dirty="0" smtClean="0"/>
              <a:t> </a:t>
            </a:r>
            <a:r>
              <a:rPr lang="pt-PT" sz="2400" dirty="0" err="1" smtClean="0"/>
              <a:t>alternatives</a:t>
            </a:r>
            <a:r>
              <a:rPr lang="pt-PT" sz="2400" dirty="0" smtClean="0"/>
              <a:t> to </a:t>
            </a:r>
            <a:r>
              <a:rPr lang="pt-PT" sz="2400" dirty="0" err="1" smtClean="0"/>
              <a:t>consumers</a:t>
            </a:r>
            <a:r>
              <a:rPr lang="pt-PT" sz="2400" dirty="0" smtClean="0"/>
              <a:t> </a:t>
            </a:r>
            <a:r>
              <a:rPr lang="pt-PT" sz="2400" dirty="0" err="1" smtClean="0"/>
              <a:t>and</a:t>
            </a:r>
            <a:r>
              <a:rPr lang="pt-PT" sz="2400" dirty="0" smtClean="0"/>
              <a:t> </a:t>
            </a:r>
            <a:r>
              <a:rPr lang="pt-PT" sz="2400" dirty="0" err="1" smtClean="0"/>
              <a:t>low</a:t>
            </a:r>
            <a:r>
              <a:rPr lang="pt-PT" sz="2400" dirty="0" smtClean="0"/>
              <a:t> cost </a:t>
            </a:r>
            <a:r>
              <a:rPr lang="pt-PT" sz="2400" dirty="0" err="1" smtClean="0"/>
              <a:t>payment</a:t>
            </a:r>
            <a:r>
              <a:rPr lang="pt-PT" sz="2400" dirty="0" smtClean="0"/>
              <a:t> </a:t>
            </a:r>
            <a:r>
              <a:rPr lang="pt-PT" sz="2400" dirty="0" err="1" smtClean="0"/>
              <a:t>services</a:t>
            </a:r>
            <a:r>
              <a:rPr lang="pt-PT" sz="2400" dirty="0" smtClean="0"/>
              <a:t>. No </a:t>
            </a:r>
            <a:r>
              <a:rPr lang="pt-PT" sz="2400" dirty="0" err="1" smtClean="0"/>
              <a:t>account</a:t>
            </a:r>
            <a:r>
              <a:rPr lang="pt-PT" sz="2400" dirty="0" smtClean="0"/>
              <a:t>-holding </a:t>
            </a:r>
            <a:r>
              <a:rPr lang="pt-PT" sz="2400" dirty="0" err="1" smtClean="0"/>
              <a:t>fees</a:t>
            </a:r>
            <a:r>
              <a:rPr lang="pt-PT" sz="2400" dirty="0" smtClean="0"/>
              <a:t> </a:t>
            </a:r>
            <a:r>
              <a:rPr lang="pt-PT" sz="2400" dirty="0" err="1" smtClean="0"/>
              <a:t>when</a:t>
            </a:r>
            <a:r>
              <a:rPr lang="pt-PT" sz="2400" dirty="0" smtClean="0"/>
              <a:t> </a:t>
            </a:r>
            <a:r>
              <a:rPr lang="pt-PT" sz="2400" dirty="0" err="1" smtClean="0"/>
              <a:t>storing</a:t>
            </a:r>
            <a:r>
              <a:rPr lang="pt-PT" sz="2400" dirty="0" smtClean="0"/>
              <a:t> </a:t>
            </a:r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cryptographic</a:t>
            </a:r>
            <a:r>
              <a:rPr lang="pt-PT" sz="2400" dirty="0" smtClean="0"/>
              <a:t> </a:t>
            </a:r>
            <a:r>
              <a:rPr lang="pt-PT" sz="2400" dirty="0" err="1" smtClean="0"/>
              <a:t>keys</a:t>
            </a:r>
            <a:r>
              <a:rPr lang="pt-PT" sz="2400" dirty="0" smtClean="0"/>
              <a:t> </a:t>
            </a:r>
            <a:r>
              <a:rPr lang="pt-PT" sz="2400" dirty="0" err="1" smtClean="0"/>
              <a:t>onself</a:t>
            </a:r>
            <a:r>
              <a:rPr lang="pt-PT" sz="2400" dirty="0" smtClean="0"/>
              <a:t> </a:t>
            </a:r>
            <a:r>
              <a:rPr lang="pt-PT" sz="2400" dirty="0" err="1" smtClean="0"/>
              <a:t>and</a:t>
            </a:r>
            <a:r>
              <a:rPr lang="pt-PT" sz="2400" dirty="0" smtClean="0"/>
              <a:t> </a:t>
            </a:r>
            <a:r>
              <a:rPr lang="pt-PT" sz="2400" dirty="0" err="1" smtClean="0"/>
              <a:t>very</a:t>
            </a:r>
            <a:r>
              <a:rPr lang="pt-PT" sz="2400" dirty="0" smtClean="0"/>
              <a:t> </a:t>
            </a:r>
            <a:r>
              <a:rPr lang="pt-PT" sz="2400" dirty="0" err="1" smtClean="0"/>
              <a:t>low</a:t>
            </a:r>
            <a:r>
              <a:rPr lang="pt-PT" sz="2400" dirty="0" smtClean="0"/>
              <a:t> </a:t>
            </a:r>
            <a:r>
              <a:rPr lang="pt-PT" sz="2400" dirty="0" err="1" smtClean="0"/>
              <a:t>or</a:t>
            </a:r>
            <a:r>
              <a:rPr lang="pt-PT" sz="2400" dirty="0" smtClean="0"/>
              <a:t> zero </a:t>
            </a:r>
            <a:r>
              <a:rPr lang="pt-PT" sz="2400" dirty="0" err="1" smtClean="0"/>
              <a:t>transaction</a:t>
            </a:r>
            <a:r>
              <a:rPr lang="pt-PT" sz="2400" dirty="0" smtClean="0"/>
              <a:t> </a:t>
            </a:r>
            <a:r>
              <a:rPr lang="pt-PT" sz="2400" dirty="0" err="1" smtClean="0"/>
              <a:t>fees</a:t>
            </a:r>
            <a:r>
              <a:rPr lang="pt-PT" sz="2400" dirty="0" smtClean="0"/>
              <a:t>.</a:t>
            </a:r>
          </a:p>
          <a:p>
            <a:r>
              <a:rPr lang="en-US" sz="2400" dirty="0"/>
              <a:t>E</a:t>
            </a:r>
            <a:r>
              <a:rPr lang="en-US" sz="2400" dirty="0" smtClean="0"/>
              <a:t>ase </a:t>
            </a:r>
            <a:r>
              <a:rPr lang="en-US" sz="2400" dirty="0"/>
              <a:t>of transferring funds across </a:t>
            </a:r>
            <a:r>
              <a:rPr lang="en-US" sz="2400" dirty="0" smtClean="0"/>
              <a:t>borders.</a:t>
            </a:r>
            <a:endParaRPr lang="pt-PT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dirty="0" err="1" smtClean="0"/>
              <a:t>International</a:t>
            </a:r>
            <a:r>
              <a:rPr lang="pt-PT" dirty="0" smtClean="0"/>
              <a:t> Financial </a:t>
            </a:r>
            <a:r>
              <a:rPr lang="pt-PT" dirty="0" err="1" smtClean="0"/>
              <a:t>Markets</a:t>
            </a:r>
            <a:r>
              <a:rPr lang="pt-PT" dirty="0" smtClean="0"/>
              <a:t>, ISEG</a:t>
            </a:r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AFEA7-6E9C-4C08-A19F-73403C9FD367}" type="slidenum">
              <a:rPr lang="pt-PT" smtClean="0"/>
              <a:pPr>
                <a:defRPr/>
              </a:pPr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86293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pt-PT" sz="3200" dirty="0" err="1" smtClean="0"/>
              <a:t>Cons</a:t>
            </a:r>
            <a:endParaRPr lang="pt-P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052736"/>
            <a:ext cx="7772400" cy="4967064"/>
          </a:xfrm>
        </p:spPr>
        <p:txBody>
          <a:bodyPr/>
          <a:lstStyle/>
          <a:p>
            <a:r>
              <a:rPr lang="en-US" sz="2400" dirty="0" smtClean="0"/>
              <a:t>Lack </a:t>
            </a:r>
            <a:r>
              <a:rPr lang="en-US" sz="2400" dirty="0" smtClean="0"/>
              <a:t>of transparency: not clear who should provide information to users. </a:t>
            </a:r>
            <a:endParaRPr lang="pt-PT" sz="2400" dirty="0"/>
          </a:p>
          <a:p>
            <a:r>
              <a:rPr lang="pt-PT" sz="2400" dirty="0" smtClean="0"/>
              <a:t>Incentive to </a:t>
            </a:r>
            <a:r>
              <a:rPr lang="pt-PT" sz="2400" dirty="0" err="1" smtClean="0"/>
              <a:t>be</a:t>
            </a:r>
            <a:r>
              <a:rPr lang="pt-PT" sz="2400" dirty="0" smtClean="0"/>
              <a:t> </a:t>
            </a:r>
            <a:r>
              <a:rPr lang="pt-PT" sz="2400" dirty="0" err="1" smtClean="0"/>
              <a:t>used</a:t>
            </a:r>
            <a:r>
              <a:rPr lang="pt-PT" sz="2400" dirty="0" smtClean="0"/>
              <a:t> in </a:t>
            </a:r>
            <a:r>
              <a:rPr lang="pt-PT" sz="2400" dirty="0" err="1" smtClean="0"/>
              <a:t>illegal</a:t>
            </a:r>
            <a:r>
              <a:rPr lang="pt-PT" sz="2400" dirty="0" smtClean="0"/>
              <a:t> </a:t>
            </a:r>
            <a:r>
              <a:rPr lang="pt-PT" sz="2400" dirty="0" err="1" smtClean="0"/>
              <a:t>transactions</a:t>
            </a:r>
            <a:r>
              <a:rPr lang="pt-PT" sz="2400" dirty="0" smtClean="0"/>
              <a:t>. </a:t>
            </a:r>
            <a:r>
              <a:rPr lang="en-US" sz="2400" dirty="0"/>
              <a:t>Difficulties of applying and enforcing anti-money laundering laws and regulations, as </a:t>
            </a:r>
            <a:r>
              <a:rPr lang="en-US" sz="2400" dirty="0" smtClean="0"/>
              <a:t>well as </a:t>
            </a:r>
            <a:r>
              <a:rPr lang="en-US" sz="2400" dirty="0"/>
              <a:t>those countering the financing of </a:t>
            </a:r>
            <a:r>
              <a:rPr lang="en-US" sz="2400" dirty="0" smtClean="0"/>
              <a:t>terrorism.</a:t>
            </a:r>
            <a:endParaRPr lang="pt-PT" sz="2400" dirty="0" smtClean="0"/>
          </a:p>
          <a:p>
            <a:r>
              <a:rPr lang="pt-PT" sz="2400" dirty="0" smtClean="0"/>
              <a:t>No </a:t>
            </a:r>
            <a:r>
              <a:rPr lang="pt-PT" sz="2400" dirty="0" err="1" smtClean="0"/>
              <a:t>authority</a:t>
            </a:r>
            <a:r>
              <a:rPr lang="pt-PT" sz="2400" dirty="0" smtClean="0"/>
              <a:t> </a:t>
            </a:r>
            <a:r>
              <a:rPr lang="pt-PT" sz="2400" dirty="0" err="1" smtClean="0"/>
              <a:t>empowered</a:t>
            </a:r>
            <a:r>
              <a:rPr lang="pt-PT" sz="2400" dirty="0" smtClean="0"/>
              <a:t> to </a:t>
            </a:r>
            <a:r>
              <a:rPr lang="pt-PT" sz="2400" dirty="0" err="1" smtClean="0"/>
              <a:t>interpret</a:t>
            </a:r>
            <a:r>
              <a:rPr lang="pt-PT" sz="2400" dirty="0" smtClean="0"/>
              <a:t> the </a:t>
            </a:r>
            <a:r>
              <a:rPr lang="pt-PT" sz="2400" dirty="0" err="1" smtClean="0"/>
              <a:t>system’s</a:t>
            </a:r>
            <a:r>
              <a:rPr lang="pt-PT" sz="2400" dirty="0" smtClean="0"/>
              <a:t> rules. </a:t>
            </a:r>
            <a:r>
              <a:rPr lang="pt-PT" sz="2400" dirty="0" err="1" smtClean="0"/>
              <a:t>Since</a:t>
            </a:r>
            <a:r>
              <a:rPr lang="pt-PT" sz="2400" dirty="0" smtClean="0"/>
              <a:t> the </a:t>
            </a:r>
            <a:r>
              <a:rPr lang="pt-PT" sz="2400" dirty="0" err="1" smtClean="0"/>
              <a:t>location</a:t>
            </a:r>
            <a:r>
              <a:rPr lang="pt-PT" sz="2400" dirty="0" smtClean="0"/>
              <a:t> of the </a:t>
            </a:r>
            <a:r>
              <a:rPr lang="pt-PT" sz="2400" dirty="0" err="1" smtClean="0"/>
              <a:t>participants</a:t>
            </a:r>
            <a:r>
              <a:rPr lang="pt-PT" sz="2400" dirty="0" smtClean="0"/>
              <a:t> </a:t>
            </a:r>
            <a:r>
              <a:rPr lang="pt-PT" sz="2400" dirty="0" err="1" smtClean="0"/>
              <a:t>is</a:t>
            </a:r>
            <a:r>
              <a:rPr lang="pt-PT" sz="2400" dirty="0" smtClean="0"/>
              <a:t> hard to </a:t>
            </a:r>
            <a:r>
              <a:rPr lang="pt-PT" sz="2400" dirty="0" err="1" smtClean="0"/>
              <a:t>establish</a:t>
            </a:r>
            <a:r>
              <a:rPr lang="pt-PT" sz="2400" dirty="0" smtClean="0"/>
              <a:t>, no </a:t>
            </a:r>
            <a:r>
              <a:rPr lang="pt-PT" sz="2400" dirty="0" err="1" smtClean="0"/>
              <a:t>domestic</a:t>
            </a:r>
            <a:r>
              <a:rPr lang="pt-PT" sz="2400" dirty="0" smtClean="0"/>
              <a:t> legal </a:t>
            </a:r>
            <a:r>
              <a:rPr lang="pt-PT" sz="2400" dirty="0" err="1" smtClean="0"/>
              <a:t>framework</a:t>
            </a:r>
            <a:r>
              <a:rPr lang="pt-PT" sz="2400" dirty="0" smtClean="0"/>
              <a:t>. </a:t>
            </a:r>
            <a:r>
              <a:rPr lang="pt-PT" sz="2400" dirty="0" err="1" smtClean="0"/>
              <a:t>Users</a:t>
            </a:r>
            <a:r>
              <a:rPr lang="pt-PT" sz="2400" dirty="0" smtClean="0"/>
              <a:t> do </a:t>
            </a:r>
            <a:r>
              <a:rPr lang="pt-PT" sz="2400" dirty="0" err="1" smtClean="0"/>
              <a:t>not</a:t>
            </a:r>
            <a:r>
              <a:rPr lang="pt-PT" sz="2400" dirty="0" smtClean="0"/>
              <a:t> </a:t>
            </a:r>
            <a:r>
              <a:rPr lang="pt-PT" sz="2400" dirty="0" err="1" smtClean="0"/>
              <a:t>benefit</a:t>
            </a:r>
            <a:r>
              <a:rPr lang="pt-PT" sz="2400" dirty="0" smtClean="0"/>
              <a:t> </a:t>
            </a:r>
            <a:r>
              <a:rPr lang="pt-PT" sz="2400" dirty="0" err="1" smtClean="0"/>
              <a:t>from</a:t>
            </a:r>
            <a:r>
              <a:rPr lang="pt-PT" sz="2400" dirty="0" smtClean="0"/>
              <a:t> legal </a:t>
            </a:r>
            <a:r>
              <a:rPr lang="pt-PT" sz="2400" dirty="0" err="1" smtClean="0"/>
              <a:t>protection</a:t>
            </a:r>
            <a:r>
              <a:rPr lang="pt-PT" sz="2400" dirty="0"/>
              <a:t> </a:t>
            </a:r>
            <a:r>
              <a:rPr lang="pt-PT" sz="2400" dirty="0" err="1" smtClean="0"/>
              <a:t>such</a:t>
            </a:r>
            <a:r>
              <a:rPr lang="pt-PT" sz="2400" dirty="0" smtClean="0"/>
              <a:t> as a </a:t>
            </a:r>
            <a:r>
              <a:rPr lang="pt-PT" sz="2400" dirty="0" err="1" smtClean="0"/>
              <a:t>deposit</a:t>
            </a:r>
            <a:r>
              <a:rPr lang="pt-PT" sz="2400" dirty="0" smtClean="0"/>
              <a:t> </a:t>
            </a:r>
            <a:r>
              <a:rPr lang="pt-PT" sz="2400" dirty="0" err="1" smtClean="0"/>
              <a:t>guarantee</a:t>
            </a:r>
            <a:r>
              <a:rPr lang="pt-PT" sz="2400" dirty="0" smtClean="0"/>
              <a:t>.</a:t>
            </a:r>
          </a:p>
          <a:p>
            <a:r>
              <a:rPr lang="en-US" sz="2400" dirty="0" smtClean="0"/>
              <a:t>No legal tender: no </a:t>
            </a:r>
            <a:r>
              <a:rPr lang="en-US" sz="2400" dirty="0"/>
              <a:t>guarantee that </a:t>
            </a:r>
            <a:r>
              <a:rPr lang="en-US" sz="2400" dirty="0" smtClean="0"/>
              <a:t>they are accepted. </a:t>
            </a:r>
            <a:r>
              <a:rPr lang="en-US" sz="2400" dirty="0"/>
              <a:t>C</a:t>
            </a:r>
            <a:r>
              <a:rPr lang="en-US" sz="2400" dirty="0" smtClean="0"/>
              <a:t>an </a:t>
            </a:r>
            <a:r>
              <a:rPr lang="en-US" sz="2400" dirty="0"/>
              <a:t>be used only as contractual money, when </a:t>
            </a:r>
            <a:r>
              <a:rPr lang="en-US" sz="2400" dirty="0" smtClean="0"/>
              <a:t>there is </a:t>
            </a:r>
            <a:r>
              <a:rPr lang="en-US" sz="2400" dirty="0"/>
              <a:t>an agreement between buyer and seller in order to accept a given virtual currency as a means </a:t>
            </a:r>
            <a:r>
              <a:rPr lang="en-US" sz="2400" dirty="0" smtClean="0"/>
              <a:t>of </a:t>
            </a:r>
            <a:r>
              <a:rPr lang="pt-PT" sz="2400" dirty="0" err="1" smtClean="0"/>
              <a:t>payment</a:t>
            </a:r>
            <a:r>
              <a:rPr lang="pt-PT" sz="2400" dirty="0"/>
              <a:t>.</a:t>
            </a:r>
            <a:endParaRPr lang="pt-PT" sz="2400" dirty="0" smtClean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319088" lvl="1" indent="0">
              <a:buNone/>
            </a:pPr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AFEA7-6E9C-4C08-A19F-73403C9FD367}" type="slidenum">
              <a:rPr lang="pt-PT" smtClean="0"/>
              <a:pPr>
                <a:defRPr/>
              </a:pPr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88633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pt-PT" sz="3200" dirty="0" err="1" smtClean="0"/>
              <a:t>Cons</a:t>
            </a:r>
            <a:r>
              <a:rPr lang="pt-PT" dirty="0" smtClean="0"/>
              <a:t> </a:t>
            </a:r>
            <a:r>
              <a:rPr lang="pt-PT" sz="2600" dirty="0" smtClean="0"/>
              <a:t>(</a:t>
            </a:r>
            <a:r>
              <a:rPr lang="pt-PT" sz="2600" dirty="0" err="1" smtClean="0"/>
              <a:t>cont</a:t>
            </a:r>
            <a:r>
              <a:rPr lang="pt-PT" sz="2600" dirty="0" smtClean="0"/>
              <a:t>.)</a:t>
            </a:r>
            <a:endParaRPr lang="fr-FR" sz="26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914400" y="1196752"/>
            <a:ext cx="7772400" cy="4823048"/>
          </a:xfrm>
        </p:spPr>
        <p:txBody>
          <a:bodyPr/>
          <a:lstStyle/>
          <a:p>
            <a:r>
              <a:rPr lang="en-US" sz="2400" dirty="0"/>
              <a:t>As </a:t>
            </a:r>
            <a:r>
              <a:rPr lang="en-US" sz="2400" dirty="0" smtClean="0"/>
              <a:t>a nascent </a:t>
            </a:r>
            <a:r>
              <a:rPr lang="en-US" sz="2400" dirty="0"/>
              <a:t>system, with still low volumes traded is still more subject to speculation.</a:t>
            </a:r>
          </a:p>
          <a:p>
            <a:r>
              <a:rPr lang="pt-PT" sz="2400" dirty="0" err="1" smtClean="0"/>
              <a:t>Volatility</a:t>
            </a:r>
            <a:r>
              <a:rPr lang="pt-PT" sz="2400" dirty="0" smtClean="0"/>
              <a:t> </a:t>
            </a:r>
            <a:r>
              <a:rPr lang="pt-PT" sz="2400" dirty="0" err="1"/>
              <a:t>of</a:t>
            </a:r>
            <a:r>
              <a:rPr lang="pt-PT" sz="2400" dirty="0"/>
              <a:t>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value</a:t>
            </a:r>
            <a:r>
              <a:rPr lang="pt-PT" sz="2400" dirty="0"/>
              <a:t> </a:t>
            </a:r>
            <a:r>
              <a:rPr lang="pt-PT" sz="2400" dirty="0" err="1"/>
              <a:t>of</a:t>
            </a:r>
            <a:r>
              <a:rPr lang="pt-PT" sz="2400" dirty="0"/>
              <a:t> </a:t>
            </a:r>
            <a:r>
              <a:rPr lang="pt-PT" sz="2400" dirty="0" err="1"/>
              <a:t>Bitcoins</a:t>
            </a:r>
            <a:r>
              <a:rPr lang="pt-PT" sz="2400" dirty="0"/>
              <a:t> – </a:t>
            </a:r>
            <a:r>
              <a:rPr lang="pt-PT" sz="2400" dirty="0" err="1"/>
              <a:t>not</a:t>
            </a:r>
            <a:r>
              <a:rPr lang="pt-PT" sz="2400" dirty="0"/>
              <a:t> </a:t>
            </a:r>
            <a:r>
              <a:rPr lang="pt-PT" sz="2400" dirty="0" err="1"/>
              <a:t>good</a:t>
            </a:r>
            <a:r>
              <a:rPr lang="pt-PT" sz="2400" dirty="0"/>
              <a:t> to use as a </a:t>
            </a:r>
            <a:r>
              <a:rPr lang="pt-PT" sz="2400" dirty="0" err="1"/>
              <a:t>store</a:t>
            </a:r>
            <a:r>
              <a:rPr lang="pt-PT" sz="2400" dirty="0"/>
              <a:t> </a:t>
            </a:r>
            <a:r>
              <a:rPr lang="pt-PT" sz="2400" dirty="0" err="1"/>
              <a:t>of</a:t>
            </a:r>
            <a:r>
              <a:rPr lang="pt-PT" sz="2400" dirty="0"/>
              <a:t> </a:t>
            </a:r>
            <a:r>
              <a:rPr lang="pt-PT" sz="2400" dirty="0" err="1"/>
              <a:t>wealth</a:t>
            </a:r>
            <a:r>
              <a:rPr lang="pt-PT" sz="2400" dirty="0"/>
              <a:t> (</a:t>
            </a:r>
            <a:r>
              <a:rPr lang="pt-PT" sz="2400" dirty="0" err="1"/>
              <a:t>except</a:t>
            </a:r>
            <a:r>
              <a:rPr lang="pt-PT" sz="2400" dirty="0"/>
              <a:t> </a:t>
            </a:r>
            <a:r>
              <a:rPr lang="pt-PT" sz="2400" dirty="0" err="1"/>
              <a:t>with</a:t>
            </a:r>
            <a:r>
              <a:rPr lang="pt-PT" sz="2400" dirty="0"/>
              <a:t> a real </a:t>
            </a:r>
            <a:r>
              <a:rPr lang="pt-PT" sz="2400" dirty="0" err="1"/>
              <a:t>long-term</a:t>
            </a:r>
            <a:r>
              <a:rPr lang="pt-PT" sz="2400" dirty="0"/>
              <a:t> </a:t>
            </a:r>
            <a:r>
              <a:rPr lang="pt-PT" sz="2400" dirty="0" err="1"/>
              <a:t>horizon</a:t>
            </a:r>
            <a:r>
              <a:rPr lang="pt-PT" sz="2400" dirty="0"/>
              <a:t>).</a:t>
            </a:r>
          </a:p>
          <a:p>
            <a:r>
              <a:rPr lang="pt-PT" sz="2400" dirty="0" err="1"/>
              <a:t>Fear</a:t>
            </a:r>
            <a:r>
              <a:rPr lang="pt-PT" sz="2400" dirty="0"/>
              <a:t> </a:t>
            </a:r>
            <a:r>
              <a:rPr lang="pt-PT" sz="2400" dirty="0" err="1"/>
              <a:t>of</a:t>
            </a:r>
            <a:r>
              <a:rPr lang="pt-PT" sz="2400" dirty="0"/>
              <a:t> </a:t>
            </a:r>
            <a:r>
              <a:rPr lang="pt-PT" sz="2400" dirty="0" err="1"/>
              <a:t>cyberattacks</a:t>
            </a:r>
            <a:r>
              <a:rPr lang="pt-PT" sz="2400" dirty="0" smtClean="0"/>
              <a:t>.</a:t>
            </a:r>
          </a:p>
          <a:p>
            <a:r>
              <a:rPr lang="pt-PT" sz="2400" dirty="0" err="1" smtClean="0"/>
              <a:t>Irreversibility</a:t>
            </a:r>
            <a:r>
              <a:rPr lang="pt-PT" sz="2400" dirty="0" smtClean="0"/>
              <a:t> does </a:t>
            </a:r>
            <a:r>
              <a:rPr lang="pt-PT" sz="2400" dirty="0" err="1" smtClean="0"/>
              <a:t>not</a:t>
            </a:r>
            <a:r>
              <a:rPr lang="pt-PT" sz="2400" dirty="0" smtClean="0"/>
              <a:t> </a:t>
            </a:r>
            <a:r>
              <a:rPr lang="pt-PT" sz="2400" dirty="0" err="1" smtClean="0"/>
              <a:t>allow</a:t>
            </a:r>
            <a:r>
              <a:rPr lang="pt-PT" sz="2400" dirty="0" smtClean="0"/>
              <a:t> </a:t>
            </a:r>
            <a:r>
              <a:rPr lang="pt-PT" sz="2400" dirty="0" err="1" smtClean="0"/>
              <a:t>errors</a:t>
            </a:r>
            <a:r>
              <a:rPr lang="pt-PT" sz="2400" dirty="0" smtClean="0"/>
              <a:t> in </a:t>
            </a:r>
            <a:r>
              <a:rPr lang="pt-PT" sz="2400" dirty="0" err="1" smtClean="0"/>
              <a:t>payments</a:t>
            </a:r>
            <a:r>
              <a:rPr lang="pt-PT" sz="2400" dirty="0" smtClean="0"/>
              <a:t> </a:t>
            </a:r>
            <a:r>
              <a:rPr lang="pt-PT" sz="2400" dirty="0" err="1" smtClean="0"/>
              <a:t>or</a:t>
            </a:r>
            <a:r>
              <a:rPr lang="pt-PT" sz="2400" dirty="0" smtClean="0"/>
              <a:t> </a:t>
            </a:r>
            <a:r>
              <a:rPr lang="pt-PT" sz="2400" dirty="0" err="1" smtClean="0"/>
              <a:t>anauthorized</a:t>
            </a:r>
            <a:r>
              <a:rPr lang="pt-PT" sz="2400" dirty="0" smtClean="0"/>
              <a:t> </a:t>
            </a:r>
            <a:r>
              <a:rPr lang="pt-PT" sz="2400" dirty="0" err="1" smtClean="0"/>
              <a:t>transfers</a:t>
            </a:r>
            <a:endParaRPr lang="pt-PT" sz="2400" dirty="0"/>
          </a:p>
          <a:p>
            <a:endParaRPr lang="fr-FR" sz="2400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AFEA7-6E9C-4C08-A19F-73403C9FD367}" type="slidenum">
              <a:rPr lang="pt-PT" smtClean="0"/>
              <a:pPr>
                <a:defRPr/>
              </a:pPr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40285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pt-PT" sz="3600" dirty="0" err="1" smtClean="0"/>
              <a:t>Regulation</a:t>
            </a:r>
            <a:endParaRPr lang="pt-P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24744"/>
            <a:ext cx="7772400" cy="489505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build-up of </a:t>
            </a:r>
            <a:r>
              <a:rPr lang="en-US" u="sng" dirty="0"/>
              <a:t>financial stability risks </a:t>
            </a:r>
            <a:r>
              <a:rPr lang="en-US" dirty="0"/>
              <a:t>from VCS would be likely under the following conditions:</a:t>
            </a:r>
          </a:p>
          <a:p>
            <a:pPr marL="571500" indent="-571500">
              <a:buAutoNum type="romanLcParenBoth"/>
            </a:pPr>
            <a:r>
              <a:rPr lang="en-US" sz="2400" dirty="0" smtClean="0"/>
              <a:t>VCS </a:t>
            </a:r>
            <a:r>
              <a:rPr lang="en-US" sz="2400" dirty="0"/>
              <a:t>become more widely used in regular payments; </a:t>
            </a:r>
            <a:endParaRPr lang="en-US" sz="2400" dirty="0" smtClean="0"/>
          </a:p>
          <a:p>
            <a:pPr marL="571500" indent="-571500">
              <a:buAutoNum type="romanLcParenBoth"/>
            </a:pPr>
            <a:r>
              <a:rPr lang="en-US" sz="2400" dirty="0" smtClean="0"/>
              <a:t>greater </a:t>
            </a:r>
            <a:r>
              <a:rPr lang="en-US" sz="2400" dirty="0"/>
              <a:t>links to the real </a:t>
            </a:r>
            <a:r>
              <a:rPr lang="en-US" sz="2400" dirty="0" smtClean="0"/>
              <a:t>economy develop</a:t>
            </a:r>
            <a:r>
              <a:rPr lang="en-US" sz="2400" dirty="0"/>
              <a:t>, including through the presence of financial institutions participating in VCS; </a:t>
            </a:r>
            <a:endParaRPr lang="en-US" sz="2400" dirty="0" smtClean="0"/>
          </a:p>
          <a:p>
            <a:pPr marL="571500" indent="-571500">
              <a:buAutoNum type="romanLcParenBoth"/>
            </a:pPr>
            <a:r>
              <a:rPr lang="en-US" sz="2400" dirty="0" smtClean="0"/>
              <a:t>no structural </a:t>
            </a:r>
            <a:r>
              <a:rPr lang="en-US" sz="2400" dirty="0"/>
              <a:t>developments are envisaged that would make VCS inherently more stable</a:t>
            </a:r>
            <a:r>
              <a:rPr lang="en-US" sz="2400" dirty="0" smtClean="0"/>
              <a:t>. </a:t>
            </a:r>
          </a:p>
          <a:p>
            <a:pPr marL="2195830" lvl="8" indent="0" algn="ctr">
              <a:buNone/>
            </a:pPr>
            <a:r>
              <a:rPr lang="en-US" dirty="0" smtClean="0"/>
              <a:t>   </a:t>
            </a:r>
            <a:r>
              <a:rPr lang="en-US" dirty="0" smtClean="0">
                <a:sym typeface="Symbol" panose="05050102010706020507" pitchFamily="18" charset="2"/>
              </a:rPr>
              <a:t></a:t>
            </a:r>
            <a:r>
              <a:rPr lang="en-US" dirty="0" smtClean="0"/>
              <a:t>                                     ECB (2015)    </a:t>
            </a:r>
          </a:p>
          <a:p>
            <a:pPr marL="2195830" lvl="8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 smtClean="0"/>
              <a:t>  more </a:t>
            </a:r>
            <a:r>
              <a:rPr lang="en-US" sz="2800" dirty="0"/>
              <a:t>direct regulatory responses </a:t>
            </a:r>
            <a:r>
              <a:rPr lang="en-US" sz="2800" dirty="0" smtClean="0"/>
              <a:t>required </a:t>
            </a:r>
          </a:p>
          <a:p>
            <a:pPr marL="0" indent="0" algn="ctr">
              <a:buNone/>
            </a:pPr>
            <a:r>
              <a:rPr lang="en-US" sz="2400" dirty="0" smtClean="0"/>
              <a:t>(internationally  coordinated, to be effective, because not use not limited </a:t>
            </a:r>
            <a:r>
              <a:rPr lang="en-US" sz="2400" dirty="0"/>
              <a:t>to national jurisdictions </a:t>
            </a:r>
            <a:r>
              <a:rPr lang="en-US" sz="2400" dirty="0" smtClean="0"/>
              <a:t>)</a:t>
            </a:r>
            <a:endParaRPr lang="pt-PT" sz="2400" dirty="0" smtClean="0"/>
          </a:p>
          <a:p>
            <a:pPr marL="1647190" lvl="6" indent="0" algn="ctr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AFEA7-6E9C-4C08-A19F-73403C9FD367}" type="slidenum">
              <a:rPr lang="pt-PT" smtClean="0"/>
              <a:pPr>
                <a:defRPr/>
              </a:pPr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89781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250" y="274638"/>
            <a:ext cx="8083550" cy="778098"/>
          </a:xfrm>
        </p:spPr>
        <p:txBody>
          <a:bodyPr/>
          <a:lstStyle/>
          <a:p>
            <a:r>
              <a:rPr lang="en-US" sz="2800" dirty="0"/>
              <a:t>Committee on Payments and Market Infrastructures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1800" dirty="0" smtClean="0"/>
              <a:t>(working committee of BIS)</a:t>
            </a:r>
            <a:endParaRPr lang="pt-PT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3250" y="1052736"/>
            <a:ext cx="8083550" cy="4967064"/>
          </a:xfrm>
        </p:spPr>
        <p:txBody>
          <a:bodyPr/>
          <a:lstStyle/>
          <a:p>
            <a:r>
              <a:rPr lang="en-US" dirty="0" smtClean="0"/>
              <a:t>Regulatory </a:t>
            </a:r>
            <a:r>
              <a:rPr lang="en-US" dirty="0"/>
              <a:t>issues for digital currencies </a:t>
            </a:r>
            <a:r>
              <a:rPr lang="en-US" dirty="0" smtClean="0"/>
              <a:t>cover </a:t>
            </a:r>
            <a:r>
              <a:rPr lang="en-US" dirty="0"/>
              <a:t>three main fields: </a:t>
            </a:r>
            <a:endParaRPr lang="en-US" dirty="0" smtClean="0"/>
          </a:p>
          <a:p>
            <a:pPr lvl="1"/>
            <a:r>
              <a:rPr lang="en-US" dirty="0" smtClean="0"/>
              <a:t>consumer </a:t>
            </a:r>
            <a:r>
              <a:rPr lang="en-US" dirty="0"/>
              <a:t>protection, </a:t>
            </a:r>
            <a:endParaRPr lang="en-US" dirty="0" smtClean="0"/>
          </a:p>
          <a:p>
            <a:pPr lvl="1"/>
            <a:r>
              <a:rPr lang="en-US" dirty="0" smtClean="0"/>
              <a:t>prudential </a:t>
            </a:r>
            <a:r>
              <a:rPr lang="en-US" dirty="0"/>
              <a:t>and organizational rules for the different stakeholders, 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/>
              <a:t>specific operating rules as payment mechanisms. 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AFEA7-6E9C-4C08-A19F-73403C9FD367}" type="slidenum">
              <a:rPr lang="pt-PT" smtClean="0"/>
              <a:pPr>
                <a:defRPr/>
              </a:pPr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01647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/>
          <a:lstStyle/>
          <a:p>
            <a:r>
              <a:rPr lang="pt-PT" sz="3000" dirty="0" err="1" smtClean="0"/>
              <a:t>European</a:t>
            </a:r>
            <a:r>
              <a:rPr lang="pt-PT" sz="3000" dirty="0" smtClean="0"/>
              <a:t> </a:t>
            </a:r>
            <a:r>
              <a:rPr lang="pt-PT" sz="3000" dirty="0" err="1" smtClean="0"/>
              <a:t>Banking</a:t>
            </a:r>
            <a:r>
              <a:rPr lang="pt-PT" sz="3000" dirty="0" smtClean="0"/>
              <a:t> </a:t>
            </a:r>
            <a:r>
              <a:rPr lang="pt-PT" sz="3000" dirty="0" err="1" smtClean="0"/>
              <a:t>Authority</a:t>
            </a:r>
            <a:r>
              <a:rPr lang="pt-PT" sz="3000" dirty="0" smtClean="0"/>
              <a:t> </a:t>
            </a:r>
            <a:r>
              <a:rPr lang="pt-PT" sz="3000" dirty="0" err="1" smtClean="0"/>
              <a:t>Warning</a:t>
            </a:r>
            <a:r>
              <a:rPr lang="pt-PT" sz="3000" dirty="0" smtClean="0"/>
              <a:t> (2013)</a:t>
            </a:r>
            <a:endParaRPr lang="pt-PT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11796"/>
            <a:ext cx="7772400" cy="5397524"/>
          </a:xfrm>
          <a:ln w="25400" cmpd="tri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sz="2200" dirty="0" smtClean="0"/>
              <a:t>Consumers </a:t>
            </a:r>
            <a:r>
              <a:rPr lang="en-US" sz="2200" dirty="0"/>
              <a:t>may lose their money using exchange platforms. As these platforms </a:t>
            </a:r>
            <a:r>
              <a:rPr lang="en-US" sz="2200" dirty="0" smtClean="0"/>
              <a:t>are generally </a:t>
            </a:r>
            <a:r>
              <a:rPr lang="en-US" sz="2200" dirty="0"/>
              <a:t>unregulated, the failure of a scheme can lead to the loss of currency. There </a:t>
            </a:r>
            <a:r>
              <a:rPr lang="en-US" sz="2200" dirty="0" smtClean="0"/>
              <a:t>is evidence </a:t>
            </a:r>
            <a:r>
              <a:rPr lang="en-US" sz="2200" dirty="0"/>
              <a:t>that consumers incur large losses on a regular basis.</a:t>
            </a:r>
          </a:p>
          <a:p>
            <a:pPr marL="0" indent="0">
              <a:buNone/>
            </a:pPr>
            <a:r>
              <a:rPr lang="en-US" sz="2200" dirty="0"/>
              <a:t>– Money may be stolen from a digital wallet. Virtual currencies are stored on digital </a:t>
            </a:r>
            <a:r>
              <a:rPr lang="en-US" sz="2200" dirty="0" smtClean="0"/>
              <a:t>platforms protected </a:t>
            </a:r>
            <a:r>
              <a:rPr lang="en-US" sz="2200" dirty="0"/>
              <a:t>solely by passwords. Hackers have repeatedly obtained access to these passwords</a:t>
            </a:r>
            <a:r>
              <a:rPr lang="en-US" sz="2200" dirty="0" smtClean="0"/>
              <a:t>, thus </a:t>
            </a:r>
            <a:r>
              <a:rPr lang="en-US" sz="2200" dirty="0"/>
              <a:t>allowing them to plunder the accounts. The probability of getting any of the money </a:t>
            </a:r>
            <a:r>
              <a:rPr lang="en-US" sz="2200" dirty="0" smtClean="0"/>
              <a:t>back is </a:t>
            </a:r>
            <a:r>
              <a:rPr lang="en-US" sz="2200" dirty="0"/>
              <a:t>negligible. Additionally, losing a password often means there is no means to access </a:t>
            </a:r>
            <a:r>
              <a:rPr lang="en-US" sz="2200" dirty="0" smtClean="0"/>
              <a:t>one's </a:t>
            </a:r>
            <a:r>
              <a:rPr lang="pt-PT" sz="2200" dirty="0" smtClean="0"/>
              <a:t>virtual </a:t>
            </a:r>
            <a:r>
              <a:rPr lang="pt-PT" sz="2200" dirty="0" err="1"/>
              <a:t>currency</a:t>
            </a:r>
            <a:r>
              <a:rPr lang="pt-PT" sz="2200" dirty="0"/>
              <a:t>.</a:t>
            </a:r>
          </a:p>
          <a:p>
            <a:pPr marL="0" indent="0">
              <a:buNone/>
            </a:pPr>
            <a:r>
              <a:rPr lang="en-US" sz="2200" dirty="0"/>
              <a:t>– There is no protection for those using virtual currencies as a means of payment. There </a:t>
            </a:r>
            <a:r>
              <a:rPr lang="en-US" sz="2200" dirty="0" smtClean="0"/>
              <a:t>are no </a:t>
            </a:r>
            <a:r>
              <a:rPr lang="en-US" sz="2200" dirty="0"/>
              <a:t>refund rights. Payments from digital wallets can generally not be reversed.</a:t>
            </a:r>
          </a:p>
          <a:p>
            <a:pPr marL="0" indent="0">
              <a:buNone/>
            </a:pPr>
            <a:r>
              <a:rPr lang="en-US" sz="2200" dirty="0"/>
              <a:t>– The value of a virtual currency is unstable. Apart from high exchange rate volatility, there </a:t>
            </a:r>
            <a:r>
              <a:rPr lang="en-US" sz="2200" dirty="0" smtClean="0"/>
              <a:t>is also </a:t>
            </a:r>
            <a:r>
              <a:rPr lang="en-US" sz="2200" dirty="0"/>
              <a:t>the chance that the currency loses all of its value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AFEA7-6E9C-4C08-A19F-73403C9FD367}" type="slidenum">
              <a:rPr lang="pt-PT" smtClean="0"/>
              <a:pPr>
                <a:defRPr/>
              </a:pPr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263263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92696"/>
            <a:ext cx="7772400" cy="2232248"/>
          </a:xfrm>
          <a:ln w="22225" cmpd="thinThick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– </a:t>
            </a:r>
            <a:r>
              <a:rPr lang="en-US" sz="2200" dirty="0"/>
              <a:t>There is a danger that virtual currencies are used for unlawful activities, such as money laundering. This may prompt authorities to close down the exchange platforms, depriving consumers of access to their funds.</a:t>
            </a:r>
          </a:p>
          <a:p>
            <a:pPr marL="0" indent="0">
              <a:buNone/>
            </a:pPr>
            <a:r>
              <a:rPr lang="en-US" sz="2200" dirty="0"/>
              <a:t>– Tax liabilities may derive from holding virtual currencies. This requires consumers to be </a:t>
            </a:r>
            <a:r>
              <a:rPr lang="en-US" sz="2200" dirty="0" smtClean="0"/>
              <a:t>well </a:t>
            </a:r>
            <a:r>
              <a:rPr lang="pt-PT" sz="2200" dirty="0" err="1" smtClean="0"/>
              <a:t>aware</a:t>
            </a:r>
            <a:r>
              <a:rPr lang="pt-PT" sz="2200" dirty="0" smtClean="0"/>
              <a:t> </a:t>
            </a:r>
            <a:r>
              <a:rPr lang="pt-PT" sz="2200" dirty="0" err="1"/>
              <a:t>of</a:t>
            </a:r>
            <a:r>
              <a:rPr lang="pt-PT" sz="2200" dirty="0"/>
              <a:t> </a:t>
            </a:r>
            <a:r>
              <a:rPr lang="pt-PT" sz="2200" dirty="0" err="1"/>
              <a:t>tax</a:t>
            </a:r>
            <a:r>
              <a:rPr lang="pt-PT" sz="2200" dirty="0"/>
              <a:t> </a:t>
            </a:r>
            <a:r>
              <a:rPr lang="pt-PT" sz="2200" dirty="0" err="1"/>
              <a:t>regulations</a:t>
            </a:r>
            <a:r>
              <a:rPr lang="pt-PT" sz="2200" dirty="0"/>
              <a:t>.</a:t>
            </a:r>
          </a:p>
          <a:p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AFEA7-6E9C-4C08-A19F-73403C9FD367}" type="slidenum">
              <a:rPr lang="pt-PT" smtClean="0"/>
              <a:pPr>
                <a:defRPr/>
              </a:pPr>
              <a:t>17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188260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pt-PT" sz="3200" dirty="0" err="1" smtClean="0"/>
              <a:t>Regulation</a:t>
            </a:r>
            <a:r>
              <a:rPr lang="pt-PT" sz="3200" dirty="0" smtClean="0"/>
              <a:t> </a:t>
            </a:r>
            <a:r>
              <a:rPr lang="pt-PT" sz="3200" dirty="0" err="1" smtClean="0"/>
              <a:t>current</a:t>
            </a:r>
            <a:r>
              <a:rPr lang="pt-PT" sz="3200" dirty="0" smtClean="0"/>
              <a:t> </a:t>
            </a:r>
            <a:r>
              <a:rPr lang="pt-PT" sz="3200" dirty="0" err="1" smtClean="0"/>
              <a:t>state</a:t>
            </a:r>
            <a:r>
              <a:rPr lang="pt-PT" sz="3200" dirty="0" smtClean="0"/>
              <a:t> (as of </a:t>
            </a:r>
            <a:r>
              <a:rPr lang="pt-PT" sz="3200" dirty="0" err="1" smtClean="0"/>
              <a:t>end</a:t>
            </a:r>
            <a:r>
              <a:rPr lang="pt-PT" sz="3200" dirty="0" smtClean="0"/>
              <a:t> of 2015)</a:t>
            </a:r>
            <a:endParaRPr lang="pt-P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082206"/>
            <a:ext cx="8274900" cy="4939081"/>
          </a:xfrm>
        </p:spPr>
        <p:txBody>
          <a:bodyPr/>
          <a:lstStyle/>
          <a:p>
            <a:pPr algn="r">
              <a:buFont typeface="Wingdings" panose="05000000000000000000" pitchFamily="2" charset="2"/>
              <a:buChar char="Ä"/>
            </a:pPr>
            <a:r>
              <a:rPr lang="pt-PT" sz="2000" dirty="0" smtClean="0">
                <a:solidFill>
                  <a:schemeClr val="accent2"/>
                </a:solidFill>
              </a:rPr>
              <a:t>Tasca (2015</a:t>
            </a:r>
            <a:r>
              <a:rPr lang="pt-PT" sz="2000" dirty="0" smtClean="0">
                <a:solidFill>
                  <a:schemeClr val="accent2"/>
                </a:solidFill>
              </a:rPr>
              <a:t>)</a:t>
            </a:r>
          </a:p>
          <a:p>
            <a:pPr algn="r">
              <a:spcBef>
                <a:spcPts val="0"/>
              </a:spcBef>
              <a:buFont typeface="Wingdings" panose="05000000000000000000" pitchFamily="2" charset="2"/>
              <a:buChar char="Ä"/>
            </a:pPr>
            <a:r>
              <a:rPr lang="pt-PT" sz="2000" dirty="0" smtClean="0">
                <a:solidFill>
                  <a:schemeClr val="accent2"/>
                </a:solidFill>
              </a:rPr>
              <a:t>ECB (2015)</a:t>
            </a:r>
            <a:endParaRPr lang="pt-PT" sz="2000" dirty="0" smtClean="0">
              <a:solidFill>
                <a:schemeClr val="accent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Many countries: wait-and-see posture.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USA </a:t>
            </a: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New </a:t>
            </a:r>
            <a:r>
              <a:rPr lang="en-US" sz="2000" dirty="0"/>
              <a:t>York State Department of Financial Services (NYDFS) </a:t>
            </a:r>
            <a:r>
              <a:rPr lang="en-US" sz="2000" dirty="0" smtClean="0"/>
              <a:t>proposed regulation to protect consumers </a:t>
            </a:r>
            <a:r>
              <a:rPr lang="en-US" sz="2000" dirty="0"/>
              <a:t>from fraud and abuse, prevent money laundering and other illicit activity, and enforce measures against cyber </a:t>
            </a:r>
            <a:r>
              <a:rPr lang="en-US" sz="2000" dirty="0" smtClean="0"/>
              <a:t>crime.</a:t>
            </a:r>
            <a:r>
              <a:rPr lang="pt-PT" sz="2000" dirty="0"/>
              <a:t> </a:t>
            </a:r>
            <a:r>
              <a:rPr lang="pt-PT" sz="2000" dirty="0" err="1" smtClean="0"/>
              <a:t>BitLicense</a:t>
            </a:r>
            <a:r>
              <a:rPr lang="pt-PT" sz="2000" dirty="0" smtClean="0"/>
              <a:t> </a:t>
            </a:r>
            <a:r>
              <a:rPr lang="pt-PT" sz="2000" dirty="0" err="1" smtClean="0"/>
              <a:t>applies</a:t>
            </a:r>
            <a:r>
              <a:rPr lang="pt-PT" sz="2000" dirty="0" smtClean="0"/>
              <a:t> </a:t>
            </a:r>
            <a:r>
              <a:rPr lang="pt-PT" sz="2000" dirty="0" err="1" smtClean="0"/>
              <a:t>only</a:t>
            </a:r>
            <a:r>
              <a:rPr lang="pt-PT" sz="2000" dirty="0" smtClean="0"/>
              <a:t> to financial </a:t>
            </a:r>
            <a:r>
              <a:rPr lang="pt-PT" sz="2000" dirty="0" err="1" smtClean="0"/>
              <a:t>intermediaries</a:t>
            </a:r>
            <a:r>
              <a:rPr lang="pt-PT" sz="2000" dirty="0" smtClean="0"/>
              <a:t>. </a:t>
            </a:r>
            <a:r>
              <a:rPr lang="pt-PT" sz="2000" dirty="0" err="1" smtClean="0"/>
              <a:t>They</a:t>
            </a:r>
            <a:r>
              <a:rPr lang="pt-PT" sz="2000" dirty="0" smtClean="0"/>
              <a:t> </a:t>
            </a:r>
            <a:r>
              <a:rPr lang="pt-PT" sz="2000" dirty="0" err="1" smtClean="0"/>
              <a:t>have</a:t>
            </a:r>
            <a:r>
              <a:rPr lang="pt-PT" sz="2000" dirty="0" smtClean="0"/>
              <a:t> to </a:t>
            </a:r>
            <a:r>
              <a:rPr lang="pt-PT" sz="2000" dirty="0" err="1" smtClean="0"/>
              <a:t>comply</a:t>
            </a:r>
            <a:r>
              <a:rPr lang="pt-PT" sz="2000" dirty="0" smtClean="0"/>
              <a:t> </a:t>
            </a:r>
            <a:r>
              <a:rPr lang="pt-PT" sz="2000" dirty="0" err="1" smtClean="0"/>
              <a:t>with</a:t>
            </a:r>
            <a:r>
              <a:rPr lang="en-US" sz="2000" dirty="0" smtClean="0"/>
              <a:t> </a:t>
            </a:r>
            <a:r>
              <a:rPr lang="en-US" sz="2000" dirty="0"/>
              <a:t>capital requirements and protection of </a:t>
            </a:r>
            <a:r>
              <a:rPr lang="en-US" sz="2000" dirty="0" smtClean="0"/>
              <a:t>assets;  </a:t>
            </a:r>
            <a:r>
              <a:rPr lang="en-US" sz="2000" dirty="0"/>
              <a:t>record-keeping</a:t>
            </a:r>
            <a:r>
              <a:rPr lang="en-US" sz="2000" dirty="0" smtClean="0"/>
              <a:t>; maintenance of an </a:t>
            </a:r>
            <a:r>
              <a:rPr lang="pt-PT" sz="2000" dirty="0" err="1" smtClean="0"/>
              <a:t>effective</a:t>
            </a:r>
            <a:r>
              <a:rPr lang="pt-PT" sz="2000" dirty="0" smtClean="0"/>
              <a:t> </a:t>
            </a:r>
            <a:r>
              <a:rPr lang="pt-PT" sz="2000" dirty="0" err="1"/>
              <a:t>cyber</a:t>
            </a:r>
            <a:r>
              <a:rPr lang="pt-PT" sz="2000" dirty="0"/>
              <a:t> </a:t>
            </a:r>
            <a:r>
              <a:rPr lang="pt-PT" sz="2000" dirty="0" err="1"/>
              <a:t>security</a:t>
            </a:r>
            <a:r>
              <a:rPr lang="pt-PT" sz="2000" dirty="0"/>
              <a:t> </a:t>
            </a:r>
            <a:r>
              <a:rPr lang="pt-PT" sz="2000" dirty="0" err="1" smtClean="0"/>
              <a:t>program</a:t>
            </a:r>
            <a:r>
              <a:rPr lang="pt-PT" sz="2000" dirty="0" smtClean="0"/>
              <a:t>.  - </a:t>
            </a:r>
            <a:r>
              <a:rPr lang="pt-PT" sz="2000" dirty="0" err="1" smtClean="0">
                <a:latin typeface="Candara" panose="020E0502030303020204" pitchFamily="34" charset="0"/>
              </a:rPr>
              <a:t>Problematic</a:t>
            </a:r>
            <a:r>
              <a:rPr lang="pt-PT" sz="2000" dirty="0" smtClean="0">
                <a:latin typeface="Candara" panose="020E0502030303020204" pitchFamily="34" charset="0"/>
              </a:rPr>
              <a:t> in </a:t>
            </a:r>
            <a:r>
              <a:rPr lang="pt-PT" sz="2000" dirty="0" err="1" smtClean="0">
                <a:latin typeface="Candara" panose="020E0502030303020204" pitchFamily="34" charset="0"/>
              </a:rPr>
              <a:t>terms</a:t>
            </a:r>
            <a:r>
              <a:rPr lang="pt-PT" sz="2000" dirty="0" smtClean="0">
                <a:latin typeface="Candara" panose="020E0502030303020204" pitchFamily="34" charset="0"/>
              </a:rPr>
              <a:t> </a:t>
            </a:r>
            <a:r>
              <a:rPr lang="en-US" sz="2000" dirty="0" smtClean="0">
                <a:latin typeface="Candara" panose="020E0502030303020204" pitchFamily="34" charset="0"/>
              </a:rPr>
              <a:t>of </a:t>
            </a:r>
            <a:r>
              <a:rPr lang="en-US" sz="2000" dirty="0">
                <a:latin typeface="Candara" panose="020E0502030303020204" pitchFamily="34" charset="0"/>
              </a:rPr>
              <a:t>costs and invasion of customers’ </a:t>
            </a:r>
            <a:r>
              <a:rPr lang="en-US" sz="2000" dirty="0" smtClean="0">
                <a:latin typeface="Candara" panose="020E0502030303020204" pitchFamily="34" charset="0"/>
              </a:rPr>
              <a:t>privacy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May 7, 2015, NYDFS granted a charter to </a:t>
            </a:r>
            <a:r>
              <a:rPr lang="en-US" sz="2000" dirty="0" err="1"/>
              <a:t>itBit</a:t>
            </a:r>
            <a:r>
              <a:rPr lang="en-US" sz="2000" dirty="0"/>
              <a:t> Trust Company LLC to operate as a commercial Bitcoin exchange, the first virtual currency company to receive such a charter from NYDFS</a:t>
            </a:r>
            <a:r>
              <a:rPr lang="en-US" sz="2000" dirty="0" smtClean="0"/>
              <a:t>. –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 smtClean="0"/>
              <a:t>What </a:t>
            </a:r>
            <a:r>
              <a:rPr lang="en-US" sz="1800" dirty="0"/>
              <a:t>happens when one State creates a special purpose digital currency exchange trust charter, but other states do not recognize it as </a:t>
            </a:r>
            <a:r>
              <a:rPr lang="en-US" sz="1800" dirty="0" smtClean="0"/>
              <a:t>such? </a:t>
            </a:r>
            <a:endParaRPr lang="en-US" sz="1800" dirty="0" smtClean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AFEA7-6E9C-4C08-A19F-73403C9FD367}" type="slidenum">
              <a:rPr lang="pt-PT" smtClean="0"/>
              <a:pPr>
                <a:defRPr/>
              </a:pPr>
              <a:t>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855042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48680"/>
            <a:ext cx="7772400" cy="5183088"/>
          </a:xfrm>
        </p:spPr>
        <p:txBody>
          <a:bodyPr/>
          <a:lstStyle/>
          <a:p>
            <a:r>
              <a:rPr lang="pt-PT" dirty="0" err="1" smtClean="0"/>
              <a:t>Europe</a:t>
            </a:r>
            <a:endParaRPr lang="pt-PT" dirty="0" smtClean="0"/>
          </a:p>
          <a:p>
            <a:pPr lvl="1"/>
            <a:r>
              <a:rPr lang="pt-PT" dirty="0" smtClean="0"/>
              <a:t>No </a:t>
            </a:r>
            <a:r>
              <a:rPr lang="pt-PT" dirty="0" err="1" smtClean="0"/>
              <a:t>harmonised</a:t>
            </a:r>
            <a:r>
              <a:rPr lang="pt-PT" dirty="0" smtClean="0"/>
              <a:t> </a:t>
            </a:r>
            <a:r>
              <a:rPr lang="pt-PT" dirty="0" err="1" smtClean="0"/>
              <a:t>regulatory</a:t>
            </a:r>
            <a:r>
              <a:rPr lang="pt-PT" dirty="0" smtClean="0"/>
              <a:t> </a:t>
            </a:r>
            <a:r>
              <a:rPr lang="pt-PT" dirty="0" err="1" smtClean="0"/>
              <a:t>framework</a:t>
            </a:r>
            <a:r>
              <a:rPr lang="pt-PT" dirty="0" smtClean="0"/>
              <a:t> </a:t>
            </a:r>
          </a:p>
          <a:p>
            <a:pPr lvl="1"/>
            <a:r>
              <a:rPr lang="en-US" dirty="0" smtClean="0"/>
              <a:t>Currently: </a:t>
            </a:r>
            <a:r>
              <a:rPr lang="pt-PT" dirty="0" err="1" smtClean="0"/>
              <a:t>amendments</a:t>
            </a:r>
            <a:r>
              <a:rPr lang="pt-PT" dirty="0" smtClean="0"/>
              <a:t> </a:t>
            </a:r>
            <a:r>
              <a:rPr lang="pt-PT" dirty="0"/>
              <a:t>to </a:t>
            </a:r>
            <a:r>
              <a:rPr lang="pt-PT" dirty="0" err="1"/>
              <a:t>Directive</a:t>
            </a:r>
            <a:r>
              <a:rPr lang="pt-PT" dirty="0"/>
              <a:t> (EU) </a:t>
            </a:r>
            <a:r>
              <a:rPr lang="pt-PT" dirty="0" smtClean="0"/>
              <a:t>2015/849</a:t>
            </a:r>
            <a:r>
              <a:rPr lang="pt-PT" dirty="0"/>
              <a:t> </a:t>
            </a:r>
            <a:r>
              <a:rPr lang="pt-PT" sz="1600" dirty="0" smtClean="0"/>
              <a:t>(Anti -Money </a:t>
            </a:r>
            <a:r>
              <a:rPr lang="pt-PT" sz="1600" dirty="0" err="1" smtClean="0"/>
              <a:t>laudering</a:t>
            </a:r>
            <a:r>
              <a:rPr lang="pt-PT" sz="1600" dirty="0" smtClean="0"/>
              <a:t>) </a:t>
            </a:r>
            <a:r>
              <a:rPr lang="pt-PT" sz="1600" dirty="0" err="1" smtClean="0"/>
              <a:t>extending</a:t>
            </a:r>
            <a:r>
              <a:rPr lang="pt-PT" sz="1600" dirty="0" smtClean="0"/>
              <a:t> </a:t>
            </a:r>
            <a:r>
              <a:rPr lang="pt-PT" sz="1600" dirty="0" err="1" smtClean="0"/>
              <a:t>its</a:t>
            </a:r>
            <a:r>
              <a:rPr lang="pt-PT" sz="1600" dirty="0" smtClean="0"/>
              <a:t> </a:t>
            </a:r>
            <a:r>
              <a:rPr lang="pt-PT" sz="1600" dirty="0" err="1" smtClean="0"/>
              <a:t>application</a:t>
            </a:r>
            <a:r>
              <a:rPr lang="pt-PT" sz="1600" dirty="0" smtClean="0"/>
              <a:t> </a:t>
            </a:r>
            <a:r>
              <a:rPr lang="pt-PT" sz="1600" dirty="0" err="1" smtClean="0"/>
              <a:t>also</a:t>
            </a:r>
            <a:r>
              <a:rPr lang="pt-PT" sz="1600" dirty="0" smtClean="0"/>
              <a:t> to </a:t>
            </a:r>
            <a:r>
              <a:rPr lang="en-US" sz="1600" dirty="0"/>
              <a:t> </a:t>
            </a:r>
            <a:r>
              <a:rPr lang="en-US" sz="1600" dirty="0" smtClean="0"/>
              <a:t>”</a:t>
            </a:r>
            <a:r>
              <a:rPr lang="en-US" sz="1600" b="1" dirty="0" smtClean="0"/>
              <a:t>electronic </a:t>
            </a:r>
            <a:r>
              <a:rPr lang="en-US" sz="1600" b="1" dirty="0"/>
              <a:t>money</a:t>
            </a:r>
            <a:r>
              <a:rPr lang="en-US" sz="1600" dirty="0"/>
              <a:t> issuers and </a:t>
            </a:r>
            <a:r>
              <a:rPr lang="en-US" sz="1600" dirty="0" smtClean="0"/>
              <a:t>distributors”.</a:t>
            </a:r>
            <a:r>
              <a:rPr lang="pt-PT" sz="1600" dirty="0" smtClean="0"/>
              <a:t> Status:  </a:t>
            </a:r>
            <a:r>
              <a:rPr lang="en-US" sz="1600" dirty="0"/>
              <a:t>Awaiting Parliament 1st reading / single reading / budget 1st stage</a:t>
            </a:r>
            <a:endParaRPr lang="en-US" sz="1600" dirty="0" smtClean="0"/>
          </a:p>
          <a:p>
            <a:pPr lvl="1"/>
            <a:r>
              <a:rPr lang="pt-PT" dirty="0" err="1" smtClean="0"/>
              <a:t>European</a:t>
            </a:r>
            <a:r>
              <a:rPr lang="pt-PT" dirty="0" smtClean="0"/>
              <a:t> </a:t>
            </a:r>
            <a:r>
              <a:rPr lang="pt-PT" dirty="0" err="1"/>
              <a:t>Banking</a:t>
            </a:r>
            <a:r>
              <a:rPr lang="pt-PT" dirty="0"/>
              <a:t> </a:t>
            </a:r>
            <a:r>
              <a:rPr lang="pt-PT" dirty="0" err="1" smtClean="0"/>
              <a:t>Authority</a:t>
            </a:r>
            <a:r>
              <a:rPr lang="pt-PT" dirty="0" smtClean="0"/>
              <a:t> (</a:t>
            </a:r>
            <a:r>
              <a:rPr lang="pt-PT" dirty="0" err="1" smtClean="0"/>
              <a:t>Eurosystem</a:t>
            </a:r>
            <a:r>
              <a:rPr lang="pt-PT" dirty="0" smtClean="0"/>
              <a:t> </a:t>
            </a:r>
            <a:r>
              <a:rPr lang="pt-PT" dirty="0" err="1" smtClean="0"/>
              <a:t>element</a:t>
            </a:r>
            <a:r>
              <a:rPr lang="pt-PT" dirty="0" smtClean="0"/>
              <a:t>) </a:t>
            </a:r>
            <a:r>
              <a:rPr lang="pt-PT" dirty="0" err="1" smtClean="0"/>
              <a:t>discourages</a:t>
            </a:r>
            <a:r>
              <a:rPr lang="pt-PT" dirty="0" smtClean="0"/>
              <a:t> financial </a:t>
            </a:r>
            <a:r>
              <a:rPr lang="pt-PT" dirty="0" err="1" smtClean="0"/>
              <a:t>institutions</a:t>
            </a:r>
            <a:r>
              <a:rPr lang="pt-PT" dirty="0" smtClean="0"/>
              <a:t> </a:t>
            </a:r>
            <a:r>
              <a:rPr lang="pt-PT" dirty="0" err="1" smtClean="0"/>
              <a:t>from</a:t>
            </a:r>
            <a:r>
              <a:rPr lang="pt-PT" dirty="0" smtClean="0"/>
              <a:t> </a:t>
            </a:r>
            <a:r>
              <a:rPr lang="en-US" dirty="0"/>
              <a:t>buying, selling or holding in deposit digital </a:t>
            </a:r>
            <a:r>
              <a:rPr lang="en-US" dirty="0" smtClean="0"/>
              <a:t>currencies</a:t>
            </a:r>
            <a:r>
              <a:rPr lang="en-US" dirty="0" smtClean="0"/>
              <a:t>. </a:t>
            </a:r>
          </a:p>
          <a:p>
            <a:r>
              <a:rPr lang="en-US" sz="2400" dirty="0" smtClean="0"/>
              <a:t>Germany </a:t>
            </a:r>
            <a:r>
              <a:rPr lang="en-US" sz="2400" dirty="0"/>
              <a:t>- </a:t>
            </a:r>
            <a:r>
              <a:rPr lang="en-US" sz="2400" dirty="0" smtClean="0"/>
              <a:t>classified </a:t>
            </a:r>
            <a:r>
              <a:rPr lang="en-US" sz="2400" dirty="0"/>
              <a:t>digital currencies as units of account </a:t>
            </a:r>
            <a:r>
              <a:rPr lang="en-US" sz="2400" dirty="0" smtClean="0"/>
              <a:t>(no legal tender)-  </a:t>
            </a:r>
            <a:r>
              <a:rPr lang="en-US" sz="2400" dirty="0"/>
              <a:t>users are subject to 25% capital gains tax if they hold the currencies for less than one </a:t>
            </a:r>
            <a:r>
              <a:rPr lang="en-US" sz="2400" dirty="0" smtClean="0"/>
              <a:t>year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France - </a:t>
            </a:r>
            <a:r>
              <a:rPr lang="fr-FR" sz="2200" dirty="0"/>
              <a:t>l’Autorité de contrôle prudentiel et de </a:t>
            </a:r>
            <a:r>
              <a:rPr lang="fr-FR" sz="2200" dirty="0" smtClean="0"/>
              <a:t>résolution </a:t>
            </a:r>
            <a:r>
              <a:rPr lang="fr-FR" sz="2200" dirty="0" err="1" smtClean="0"/>
              <a:t>acknowl</a:t>
            </a:r>
            <a:r>
              <a:rPr lang="en-US" sz="2200" dirty="0" smtClean="0"/>
              <a:t>edges </a:t>
            </a:r>
            <a:r>
              <a:rPr lang="en-US" sz="2200" dirty="0"/>
              <a:t>exchange and payment transactions in digital currencies but requires actors to obtain </a:t>
            </a:r>
            <a:r>
              <a:rPr lang="en-US" sz="2200" dirty="0" smtClean="0"/>
              <a:t>a </a:t>
            </a:r>
            <a:r>
              <a:rPr lang="en-US" sz="2200" dirty="0" err="1" smtClean="0"/>
              <a:t>licence</a:t>
            </a:r>
            <a:r>
              <a:rPr lang="en-US" sz="2200" dirty="0" smtClean="0"/>
              <a:t> </a:t>
            </a:r>
            <a:r>
              <a:rPr lang="en-US" sz="2200" dirty="0"/>
              <a:t>as payment service </a:t>
            </a:r>
            <a:r>
              <a:rPr lang="en-US" sz="2200" dirty="0" smtClean="0"/>
              <a:t>providers.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AFEA7-6E9C-4C08-A19F-73403C9FD367}" type="slidenum">
              <a:rPr lang="pt-PT" smtClean="0"/>
              <a:pPr>
                <a:defRPr/>
              </a:pPr>
              <a:t>19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3274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250" y="274638"/>
            <a:ext cx="8083550" cy="850106"/>
          </a:xfrm>
        </p:spPr>
        <p:txBody>
          <a:bodyPr/>
          <a:lstStyle/>
          <a:p>
            <a:r>
              <a:rPr lang="pt-PT" dirty="0">
                <a:solidFill>
                  <a:srgbClr val="4C7C8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Virtual </a:t>
            </a:r>
            <a:r>
              <a:rPr lang="pt-PT" dirty="0" err="1">
                <a:solidFill>
                  <a:srgbClr val="4C7C8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currencies</a:t>
            </a:r>
            <a:r>
              <a:rPr lang="pt-PT" dirty="0">
                <a:solidFill>
                  <a:srgbClr val="4C7C8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</a:t>
            </a:r>
            <a:r>
              <a:rPr lang="pt-PT" dirty="0" err="1" smtClean="0">
                <a:solidFill>
                  <a:srgbClr val="4C7C8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Cryptocurrencies</a:t>
            </a:r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AFEA7-6E9C-4C08-A19F-73403C9FD367}" type="slidenum">
              <a:rPr lang="pt-PT" smtClean="0"/>
              <a:pPr>
                <a:defRPr/>
              </a:pPr>
              <a:t>2</a:t>
            </a:fld>
            <a:endParaRPr lang="pt-PT"/>
          </a:p>
        </p:txBody>
      </p:sp>
      <p:pic>
        <p:nvPicPr>
          <p:cNvPr id="1026" name="Picture 2" descr="https://zap.aeiou.pt/wp-content/uploads/2014/03/249e421a26dd088a184713fd6356f0cc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273" y="1447800"/>
            <a:ext cx="6854653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8820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60648"/>
            <a:ext cx="7772400" cy="5759152"/>
          </a:xfrm>
        </p:spPr>
        <p:txBody>
          <a:bodyPr/>
          <a:lstStyle/>
          <a:p>
            <a:pPr lvl="1"/>
            <a:r>
              <a:rPr lang="en-US" sz="2200" dirty="0" smtClean="0"/>
              <a:t>Swiss Financial Market Supervisory Authority – considered means of payment - under Swiss law, Bitcoin is comparable to “foreign currency”- </a:t>
            </a:r>
            <a:r>
              <a:rPr lang="pt-PT" sz="2200" dirty="0" smtClean="0"/>
              <a:t>financial </a:t>
            </a:r>
            <a:r>
              <a:rPr lang="pt-PT" sz="2200" dirty="0" err="1" smtClean="0"/>
              <a:t>intermediaries</a:t>
            </a:r>
            <a:r>
              <a:rPr lang="pt-PT" sz="2200" dirty="0" smtClean="0"/>
              <a:t> </a:t>
            </a:r>
            <a:r>
              <a:rPr lang="pt-PT" sz="2200" dirty="0" err="1" smtClean="0"/>
              <a:t>doing</a:t>
            </a:r>
            <a:r>
              <a:rPr lang="pt-PT" sz="2200" dirty="0" smtClean="0"/>
              <a:t> business in BC must </a:t>
            </a:r>
            <a:r>
              <a:rPr lang="pt-PT" sz="2200" dirty="0" err="1" smtClean="0"/>
              <a:t>comply</a:t>
            </a:r>
            <a:r>
              <a:rPr lang="pt-PT" sz="2200" dirty="0" smtClean="0"/>
              <a:t> </a:t>
            </a:r>
            <a:r>
              <a:rPr lang="pt-PT" sz="2200" dirty="0" err="1" smtClean="0"/>
              <a:t>with</a:t>
            </a:r>
            <a:r>
              <a:rPr lang="pt-PT" sz="2200" dirty="0" smtClean="0"/>
              <a:t> Anti Money </a:t>
            </a:r>
            <a:r>
              <a:rPr lang="pt-PT" sz="2200" dirty="0" err="1" smtClean="0"/>
              <a:t>Laundering</a:t>
            </a:r>
            <a:r>
              <a:rPr lang="pt-PT" sz="2200" dirty="0" smtClean="0"/>
              <a:t>  rules.</a:t>
            </a:r>
          </a:p>
          <a:p>
            <a:r>
              <a:rPr lang="pt-PT" dirty="0" err="1" smtClean="0"/>
              <a:t>Brazil</a:t>
            </a:r>
            <a:r>
              <a:rPr lang="pt-PT" dirty="0" smtClean="0"/>
              <a:t> – 2013 – </a:t>
            </a:r>
            <a:r>
              <a:rPr lang="pt-PT" sz="2200" dirty="0" err="1" smtClean="0"/>
              <a:t>legislation</a:t>
            </a:r>
            <a:r>
              <a:rPr lang="pt-PT" sz="2200" dirty="0" smtClean="0"/>
              <a:t> </a:t>
            </a:r>
            <a:r>
              <a:rPr lang="pt-PT" sz="2200" dirty="0" err="1" smtClean="0"/>
              <a:t>legalizing</a:t>
            </a:r>
            <a:r>
              <a:rPr lang="pt-PT" sz="2200" dirty="0" smtClean="0"/>
              <a:t> </a:t>
            </a:r>
            <a:r>
              <a:rPr lang="pt-PT" sz="2200" dirty="0" err="1" smtClean="0"/>
              <a:t>eletronic</a:t>
            </a:r>
            <a:r>
              <a:rPr lang="pt-PT" sz="2200" dirty="0" smtClean="0"/>
              <a:t> </a:t>
            </a:r>
            <a:r>
              <a:rPr lang="pt-PT" sz="2200" dirty="0" err="1" smtClean="0"/>
              <a:t>payments</a:t>
            </a:r>
            <a:r>
              <a:rPr lang="pt-PT" sz="2200" dirty="0" smtClean="0"/>
              <a:t> </a:t>
            </a:r>
            <a:r>
              <a:rPr lang="pt-PT" sz="2200" dirty="0" err="1" smtClean="0"/>
              <a:t>systems</a:t>
            </a:r>
            <a:r>
              <a:rPr lang="pt-PT" sz="2200" dirty="0" smtClean="0"/>
              <a:t>, </a:t>
            </a:r>
            <a:r>
              <a:rPr lang="pt-PT" sz="2200" dirty="0" err="1" smtClean="0"/>
              <a:t>including</a:t>
            </a:r>
            <a:r>
              <a:rPr lang="pt-PT" sz="2200" dirty="0" smtClean="0"/>
              <a:t> VCS.</a:t>
            </a:r>
          </a:p>
          <a:p>
            <a:r>
              <a:rPr lang="pt-PT" dirty="0" smtClean="0"/>
              <a:t>China – </a:t>
            </a:r>
            <a:r>
              <a:rPr lang="pt-PT" sz="2200" dirty="0" smtClean="0"/>
              <a:t>financial </a:t>
            </a:r>
            <a:r>
              <a:rPr lang="pt-PT" sz="2200" dirty="0" err="1" smtClean="0"/>
              <a:t>institutions</a:t>
            </a:r>
            <a:r>
              <a:rPr lang="pt-PT" sz="2200" dirty="0" smtClean="0"/>
              <a:t> are </a:t>
            </a:r>
            <a:r>
              <a:rPr lang="pt-PT" sz="2200" dirty="0" err="1" smtClean="0"/>
              <a:t>prohibited</a:t>
            </a:r>
            <a:r>
              <a:rPr lang="pt-PT" sz="2200" dirty="0" smtClean="0"/>
              <a:t> </a:t>
            </a:r>
            <a:r>
              <a:rPr lang="pt-PT" sz="2200" dirty="0" err="1" smtClean="0"/>
              <a:t>from</a:t>
            </a:r>
            <a:r>
              <a:rPr lang="pt-PT" sz="2200" dirty="0" smtClean="0"/>
              <a:t> </a:t>
            </a:r>
            <a:r>
              <a:rPr lang="pt-PT" sz="2200" dirty="0" err="1" smtClean="0"/>
              <a:t>converting</a:t>
            </a:r>
            <a:r>
              <a:rPr lang="pt-PT" sz="2200" dirty="0" smtClean="0"/>
              <a:t> virtual </a:t>
            </a:r>
            <a:r>
              <a:rPr lang="pt-PT" sz="2200" dirty="0" err="1" smtClean="0"/>
              <a:t>currencies</a:t>
            </a:r>
            <a:r>
              <a:rPr lang="pt-PT" sz="2200" dirty="0" smtClean="0"/>
              <a:t> </a:t>
            </a:r>
            <a:r>
              <a:rPr lang="pt-PT" sz="2200" dirty="0" err="1" smtClean="0"/>
              <a:t>into</a:t>
            </a:r>
            <a:r>
              <a:rPr lang="pt-PT" sz="2200" dirty="0" smtClean="0"/>
              <a:t> </a:t>
            </a:r>
            <a:r>
              <a:rPr lang="pt-PT" sz="2200" dirty="0" err="1" smtClean="0"/>
              <a:t>traditional</a:t>
            </a:r>
            <a:r>
              <a:rPr lang="pt-PT" sz="2200" dirty="0" smtClean="0"/>
              <a:t> </a:t>
            </a:r>
            <a:r>
              <a:rPr lang="pt-PT" sz="2200" dirty="0" err="1" smtClean="0"/>
              <a:t>currencies</a:t>
            </a:r>
            <a:r>
              <a:rPr lang="pt-PT" sz="2200" dirty="0" smtClean="0"/>
              <a:t>; in 2014, </a:t>
            </a:r>
            <a:r>
              <a:rPr lang="en-US" sz="2200" dirty="0" smtClean="0"/>
              <a:t>Alibaba - China’s top internet retailer- prohibited the use of Bitcoin on its online shopping platforms. </a:t>
            </a:r>
          </a:p>
          <a:p>
            <a:r>
              <a:rPr lang="en-US" dirty="0" smtClean="0"/>
              <a:t>Japan </a:t>
            </a:r>
            <a:r>
              <a:rPr lang="en-US" sz="2200" dirty="0" smtClean="0"/>
              <a:t>– Virtual Currency Exchange Operators offering services in Japan have to be registered. To register, it is necessary to have a local business office, as well as a locally residing representative. Engaging in virtual currency exchange services without registration is subject to criminal punishment. Also </a:t>
            </a:r>
            <a:r>
              <a:rPr lang="pt-PT" sz="2200" dirty="0" err="1"/>
              <a:t>minimum</a:t>
            </a:r>
            <a:r>
              <a:rPr lang="pt-PT" sz="2200" dirty="0"/>
              <a:t> capital </a:t>
            </a:r>
            <a:r>
              <a:rPr lang="pt-PT" sz="2200" dirty="0" err="1" smtClean="0"/>
              <a:t>requirements</a:t>
            </a:r>
            <a:r>
              <a:rPr lang="pt-PT" sz="2200" dirty="0"/>
              <a:t> </a:t>
            </a:r>
            <a:r>
              <a:rPr lang="pt-PT" sz="2200" dirty="0" smtClean="0"/>
              <a:t> </a:t>
            </a:r>
            <a:r>
              <a:rPr lang="pt-PT" sz="2200" dirty="0" err="1" smtClean="0"/>
              <a:t>and</a:t>
            </a:r>
            <a:r>
              <a:rPr lang="pt-PT" sz="2200" dirty="0" smtClean="0"/>
              <a:t> </a:t>
            </a:r>
            <a:r>
              <a:rPr lang="pt-PT" sz="2200" dirty="0" err="1" smtClean="0"/>
              <a:t>obligation</a:t>
            </a:r>
            <a:r>
              <a:rPr lang="pt-PT" sz="2200" dirty="0" smtClean="0"/>
              <a:t> </a:t>
            </a:r>
            <a:r>
              <a:rPr lang="en-US" sz="2200" dirty="0" smtClean="0"/>
              <a:t>to </a:t>
            </a:r>
            <a:r>
              <a:rPr lang="en-US" sz="2200" dirty="0"/>
              <a:t>implement measures to detect and report potential money laundering activities </a:t>
            </a:r>
            <a:endParaRPr lang="pt-PT" sz="2200" dirty="0" smtClean="0"/>
          </a:p>
          <a:p>
            <a:pPr marL="0" indent="0">
              <a:buNone/>
            </a:pPr>
            <a:endParaRPr lang="pt-PT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dirty="0" err="1" smtClean="0"/>
              <a:t>International</a:t>
            </a:r>
            <a:r>
              <a:rPr lang="pt-PT" dirty="0" smtClean="0"/>
              <a:t> Financial </a:t>
            </a:r>
            <a:r>
              <a:rPr lang="pt-PT" dirty="0" err="1" smtClean="0"/>
              <a:t>Markets</a:t>
            </a:r>
            <a:r>
              <a:rPr lang="pt-PT" dirty="0" smtClean="0"/>
              <a:t>, ISEG</a:t>
            </a:r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AFEA7-6E9C-4C08-A19F-73403C9FD367}" type="slidenum">
              <a:rPr lang="pt-PT" smtClean="0"/>
              <a:pPr>
                <a:defRPr/>
              </a:pPr>
              <a:t>20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221743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332656"/>
            <a:ext cx="7772400" cy="5687144"/>
          </a:xfrm>
        </p:spPr>
        <p:txBody>
          <a:bodyPr/>
          <a:lstStyle/>
          <a:p>
            <a:pPr marL="0" indent="0">
              <a:buNone/>
            </a:pPr>
            <a:r>
              <a:rPr lang="pt-PT" sz="2800" dirty="0"/>
              <a:t>In general, </a:t>
            </a:r>
            <a:r>
              <a:rPr lang="en-US" sz="2800" dirty="0"/>
              <a:t>without anonymous currency conversion, money launderers or terrorists would find no </a:t>
            </a:r>
            <a:r>
              <a:rPr lang="pt-PT" sz="2800" dirty="0" err="1"/>
              <a:t>advantage</a:t>
            </a:r>
            <a:r>
              <a:rPr lang="pt-PT" sz="2800" dirty="0"/>
              <a:t> in virtual </a:t>
            </a:r>
            <a:r>
              <a:rPr lang="pt-PT" sz="2800" dirty="0" err="1"/>
              <a:t>currencies</a:t>
            </a:r>
            <a:r>
              <a:rPr lang="pt-PT" sz="2800" dirty="0"/>
              <a:t>. – </a:t>
            </a:r>
            <a:r>
              <a:rPr lang="pt-PT" sz="2800" dirty="0" err="1"/>
              <a:t>regulatory</a:t>
            </a:r>
            <a:r>
              <a:rPr lang="pt-PT" sz="2800" dirty="0"/>
              <a:t> </a:t>
            </a:r>
            <a:r>
              <a:rPr lang="pt-PT" sz="2800" dirty="0" err="1"/>
              <a:t>action</a:t>
            </a:r>
            <a:r>
              <a:rPr lang="pt-PT" sz="2800" dirty="0"/>
              <a:t> </a:t>
            </a:r>
            <a:r>
              <a:rPr lang="pt-PT" sz="2800" dirty="0" err="1"/>
              <a:t>on</a:t>
            </a:r>
            <a:r>
              <a:rPr lang="pt-PT" sz="2800" dirty="0"/>
              <a:t> </a:t>
            </a:r>
            <a:r>
              <a:rPr lang="pt-PT" sz="2800" dirty="0" err="1"/>
              <a:t>exchanges</a:t>
            </a:r>
            <a:endParaRPr lang="pt-PT" sz="2800" dirty="0"/>
          </a:p>
          <a:p>
            <a:endParaRPr lang="pt-PT" sz="2800" dirty="0" smtClean="0"/>
          </a:p>
          <a:p>
            <a:r>
              <a:rPr lang="pt-PT" sz="2800" dirty="0" err="1" smtClean="0"/>
              <a:t>References</a:t>
            </a:r>
            <a:r>
              <a:rPr lang="pt-PT" sz="2800" dirty="0"/>
              <a:t>:</a:t>
            </a:r>
          </a:p>
          <a:p>
            <a:pPr marL="0" indent="0">
              <a:buNone/>
            </a:pPr>
            <a:r>
              <a:rPr lang="pt-PT" sz="2000" dirty="0"/>
              <a:t>Tasca, Paolo, Digital </a:t>
            </a:r>
            <a:r>
              <a:rPr lang="pt-PT" sz="2000" dirty="0" err="1"/>
              <a:t>Currencies</a:t>
            </a:r>
            <a:r>
              <a:rPr lang="pt-PT" sz="2000" dirty="0"/>
              <a:t>: </a:t>
            </a:r>
            <a:r>
              <a:rPr lang="pt-PT" sz="2000" dirty="0" err="1"/>
              <a:t>Principles</a:t>
            </a:r>
            <a:r>
              <a:rPr lang="pt-PT" sz="2000" dirty="0"/>
              <a:t>, </a:t>
            </a:r>
            <a:r>
              <a:rPr lang="pt-PT" sz="2000" dirty="0" err="1"/>
              <a:t>Trends</a:t>
            </a:r>
            <a:r>
              <a:rPr lang="pt-PT" sz="2000" dirty="0"/>
              <a:t>, </a:t>
            </a:r>
            <a:r>
              <a:rPr lang="pt-PT" sz="2000" dirty="0" err="1"/>
              <a:t>Opportunities</a:t>
            </a:r>
            <a:r>
              <a:rPr lang="pt-PT" sz="2000" dirty="0"/>
              <a:t>, </a:t>
            </a:r>
            <a:r>
              <a:rPr lang="pt-PT" sz="2000" dirty="0" err="1"/>
              <a:t>and</a:t>
            </a:r>
            <a:r>
              <a:rPr lang="pt-PT" sz="2000" dirty="0"/>
              <a:t> </a:t>
            </a:r>
            <a:r>
              <a:rPr lang="pt-PT" sz="2000" dirty="0" err="1"/>
              <a:t>Risks</a:t>
            </a:r>
            <a:r>
              <a:rPr lang="pt-PT" sz="2000" dirty="0"/>
              <a:t> (</a:t>
            </a:r>
            <a:r>
              <a:rPr lang="pt-PT" sz="2000" dirty="0" err="1"/>
              <a:t>September</a:t>
            </a:r>
            <a:r>
              <a:rPr lang="pt-PT" sz="2000" dirty="0"/>
              <a:t> 7, 2015). </a:t>
            </a:r>
            <a:r>
              <a:rPr lang="pt-PT" sz="2000" dirty="0" err="1"/>
              <a:t>Available</a:t>
            </a:r>
            <a:r>
              <a:rPr lang="pt-PT" sz="2000" dirty="0"/>
              <a:t> </a:t>
            </a:r>
            <a:r>
              <a:rPr lang="pt-PT" sz="2000" dirty="0" err="1"/>
              <a:t>at</a:t>
            </a:r>
            <a:r>
              <a:rPr lang="pt-PT" sz="2000" dirty="0"/>
              <a:t>  </a:t>
            </a:r>
            <a:endParaRPr lang="pt-PT" sz="2000" u="sng" dirty="0"/>
          </a:p>
          <a:p>
            <a:pPr marL="0" indent="0">
              <a:buNone/>
            </a:pPr>
            <a:r>
              <a:rPr lang="pt-PT" sz="2000" u="sng" dirty="0">
                <a:hlinkClick r:id="rId2"/>
              </a:rPr>
              <a:t>http://dx.doi.org/10.2139/ssrn.2657598</a:t>
            </a:r>
            <a:endParaRPr lang="pt-PT" sz="2000" dirty="0"/>
          </a:p>
          <a:p>
            <a:pPr marL="0" indent="0">
              <a:buNone/>
            </a:pPr>
            <a:r>
              <a:rPr lang="en-US" sz="2400" dirty="0"/>
              <a:t>ECB (2015) </a:t>
            </a:r>
            <a:r>
              <a:rPr lang="pt-PT" sz="2000" b="1" dirty="0"/>
              <a:t>Virtual </a:t>
            </a:r>
            <a:r>
              <a:rPr lang="pt-PT" sz="2000" b="1" dirty="0" err="1"/>
              <a:t>currency</a:t>
            </a:r>
            <a:r>
              <a:rPr lang="pt-PT" sz="2000" b="1" dirty="0"/>
              <a:t> </a:t>
            </a:r>
            <a:r>
              <a:rPr lang="pt-PT" sz="2000" b="1" dirty="0" err="1"/>
              <a:t>schemes</a:t>
            </a:r>
            <a:r>
              <a:rPr lang="pt-PT" sz="2000" b="1" dirty="0"/>
              <a:t> – a </a:t>
            </a:r>
            <a:r>
              <a:rPr lang="pt-PT" sz="2000" b="1" dirty="0" err="1"/>
              <a:t>further</a:t>
            </a:r>
            <a:r>
              <a:rPr lang="pt-PT" sz="2000" b="1" dirty="0"/>
              <a:t> </a:t>
            </a:r>
            <a:r>
              <a:rPr lang="pt-PT" sz="2000" b="1" dirty="0" err="1" smtClean="0"/>
              <a:t>analysis</a:t>
            </a:r>
            <a:r>
              <a:rPr lang="en-US" sz="2400" i="1" dirty="0" smtClean="0"/>
              <a:t> </a:t>
            </a:r>
            <a:endParaRPr lang="en-US" sz="2400" i="1" dirty="0"/>
          </a:p>
          <a:p>
            <a:pPr marL="0" indent="0">
              <a:buNone/>
            </a:pPr>
            <a:endParaRPr lang="pt-PT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AFEA7-6E9C-4C08-A19F-73403C9FD367}" type="slidenum">
              <a:rPr lang="pt-PT" smtClean="0"/>
              <a:pPr>
                <a:defRPr/>
              </a:pPr>
              <a:t>21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58319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/>
          <a:lstStyle/>
          <a:p>
            <a:r>
              <a:rPr lang="pt-PT" sz="3600" dirty="0" smtClean="0">
                <a:solidFill>
                  <a:srgbClr val="4C7C8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Virtual </a:t>
            </a:r>
            <a:r>
              <a:rPr lang="pt-PT" sz="3600" dirty="0" err="1" smtClean="0">
                <a:solidFill>
                  <a:srgbClr val="4C7C8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currencies</a:t>
            </a:r>
            <a:r>
              <a:rPr lang="pt-PT" sz="3600" dirty="0">
                <a:solidFill>
                  <a:srgbClr val="4C7C8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PT" sz="3600" dirty="0" smtClean="0">
                <a:solidFill>
                  <a:srgbClr val="4C7C8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</a:t>
            </a:r>
            <a:r>
              <a:rPr lang="pt-PT" sz="3600" dirty="0" err="1" smtClean="0">
                <a:solidFill>
                  <a:srgbClr val="4C7C8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cryptocurrencies</a:t>
            </a:r>
            <a:endParaRPr lang="pt-P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96752"/>
            <a:ext cx="7772400" cy="4823048"/>
          </a:xfrm>
        </p:spPr>
        <p:txBody>
          <a:bodyPr/>
          <a:lstStyle/>
          <a:p>
            <a:r>
              <a:rPr lang="en-US" sz="2400" dirty="0" smtClean="0"/>
              <a:t>The presentation of the concept.</a:t>
            </a:r>
          </a:p>
          <a:p>
            <a:pPr lvl="1"/>
            <a:r>
              <a:rPr lang="en-US" sz="2200" i="1" dirty="0"/>
              <a:t> </a:t>
            </a:r>
            <a:r>
              <a:rPr lang="en-US" sz="2000" dirty="0"/>
              <a:t>Presentation of the </a:t>
            </a:r>
            <a:r>
              <a:rPr lang="en-US" sz="2000" dirty="0" smtClean="0"/>
              <a:t>paper </a:t>
            </a:r>
          </a:p>
          <a:p>
            <a:pPr marL="319088" lvl="1" indent="0">
              <a:spcAft>
                <a:spcPts val="600"/>
              </a:spcAft>
              <a:buNone/>
            </a:pPr>
            <a:r>
              <a:rPr lang="en-US" sz="2200" i="1" dirty="0" err="1" smtClean="0"/>
              <a:t>Böhme</a:t>
            </a:r>
            <a:r>
              <a:rPr lang="en-US" sz="2200" i="1" dirty="0"/>
              <a:t>, Christin, Edelman and Moore (2015). </a:t>
            </a:r>
            <a:r>
              <a:rPr lang="en-US" sz="2200" b="1" dirty="0"/>
              <a:t>Bitcoin: </a:t>
            </a:r>
            <a:r>
              <a:rPr lang="en-US" sz="2200" b="1" dirty="0" smtClean="0"/>
              <a:t>economics</a:t>
            </a:r>
            <a:r>
              <a:rPr lang="en-US" sz="2200" b="1" dirty="0"/>
              <a:t>, technology and governance. </a:t>
            </a:r>
            <a:r>
              <a:rPr lang="pt-PT" sz="2200" dirty="0" err="1"/>
              <a:t>Journal</a:t>
            </a:r>
            <a:r>
              <a:rPr lang="pt-PT" sz="2200" dirty="0"/>
              <a:t> </a:t>
            </a:r>
            <a:r>
              <a:rPr lang="pt-PT" sz="2200" dirty="0" err="1"/>
              <a:t>of</a:t>
            </a:r>
            <a:r>
              <a:rPr lang="pt-PT" sz="2200" dirty="0"/>
              <a:t> </a:t>
            </a:r>
            <a:r>
              <a:rPr lang="pt-PT" sz="2200" dirty="0" err="1"/>
              <a:t>Economic</a:t>
            </a:r>
            <a:r>
              <a:rPr lang="pt-PT" sz="2200" dirty="0"/>
              <a:t> </a:t>
            </a:r>
            <a:r>
              <a:rPr lang="pt-PT" sz="2200" dirty="0" err="1"/>
              <a:t>Perspectives</a:t>
            </a:r>
            <a:r>
              <a:rPr lang="pt-PT" sz="2200" dirty="0"/>
              <a:t>, 29: 2, 213-238</a:t>
            </a:r>
            <a:endParaRPr lang="en-US" sz="2200" dirty="0" smtClean="0"/>
          </a:p>
          <a:p>
            <a:pPr>
              <a:spcAft>
                <a:spcPts val="0"/>
              </a:spcAft>
            </a:pPr>
            <a:r>
              <a:rPr lang="en-US" sz="2400" dirty="0" smtClean="0"/>
              <a:t>What determines the price of bitcoins</a:t>
            </a:r>
          </a:p>
          <a:p>
            <a:pPr lvl="1"/>
            <a:r>
              <a:rPr lang="en-US" sz="2000" dirty="0" smtClean="0"/>
              <a:t>Presentation </a:t>
            </a:r>
            <a:r>
              <a:rPr lang="en-US" sz="2000" dirty="0"/>
              <a:t>of the </a:t>
            </a:r>
            <a:r>
              <a:rPr lang="en-US" sz="2000" dirty="0" smtClean="0"/>
              <a:t>paper</a:t>
            </a:r>
            <a:r>
              <a:rPr lang="en-US" sz="2000" i="1" dirty="0" smtClean="0"/>
              <a:t> </a:t>
            </a:r>
            <a:endParaRPr lang="pt-PT" sz="2000" dirty="0"/>
          </a:p>
          <a:p>
            <a:pPr marL="274638" lvl="1" indent="0">
              <a:buNone/>
            </a:pPr>
            <a:r>
              <a:rPr lang="en-US" sz="2000" i="1" dirty="0"/>
              <a:t> </a:t>
            </a:r>
            <a:r>
              <a:rPr lang="en-US" sz="2000" i="1" dirty="0" err="1" smtClean="0"/>
              <a:t>Ciaian</a:t>
            </a:r>
            <a:r>
              <a:rPr lang="en-US" sz="2000" i="1" dirty="0"/>
              <a:t>,  </a:t>
            </a:r>
            <a:r>
              <a:rPr lang="en-US" sz="2000" i="1" dirty="0" err="1"/>
              <a:t>Rajcaniova</a:t>
            </a:r>
            <a:r>
              <a:rPr lang="en-US" sz="2000" i="1" dirty="0"/>
              <a:t>, and </a:t>
            </a:r>
            <a:r>
              <a:rPr lang="en-US" sz="2000" i="1" dirty="0" err="1"/>
              <a:t>Kancs</a:t>
            </a:r>
            <a:r>
              <a:rPr lang="en-US" sz="2000" i="1" dirty="0"/>
              <a:t>, (</a:t>
            </a:r>
            <a:r>
              <a:rPr lang="en-US" sz="2000" i="1" dirty="0" smtClean="0"/>
              <a:t>2016).</a:t>
            </a:r>
            <a:r>
              <a:rPr lang="en-US" sz="2000" dirty="0" smtClean="0"/>
              <a:t> </a:t>
            </a:r>
            <a:r>
              <a:rPr lang="en-US" sz="2000" b="1" dirty="0"/>
              <a:t>The </a:t>
            </a:r>
            <a:r>
              <a:rPr lang="en-US" sz="2000" b="1" dirty="0" smtClean="0"/>
              <a:t>economics </a:t>
            </a:r>
            <a:r>
              <a:rPr lang="en-US" sz="2000" b="1" dirty="0"/>
              <a:t>of </a:t>
            </a:r>
            <a:r>
              <a:rPr lang="en-US" sz="2000" b="1" dirty="0" err="1"/>
              <a:t>BitCoin</a:t>
            </a:r>
            <a:r>
              <a:rPr lang="en-US" sz="2000" b="1" dirty="0"/>
              <a:t> price formation.</a:t>
            </a:r>
            <a:r>
              <a:rPr lang="en-US" sz="2000" dirty="0"/>
              <a:t> </a:t>
            </a:r>
            <a:r>
              <a:rPr lang="pt-PT" sz="2000" dirty="0" err="1"/>
              <a:t>Applied</a:t>
            </a:r>
            <a:r>
              <a:rPr lang="pt-PT" sz="2000" dirty="0"/>
              <a:t> </a:t>
            </a:r>
            <a:r>
              <a:rPr lang="pt-PT" sz="2000" dirty="0" err="1"/>
              <a:t>Economics</a:t>
            </a:r>
            <a:r>
              <a:rPr lang="pt-PT" sz="2000" dirty="0"/>
              <a:t>, </a:t>
            </a:r>
            <a:r>
              <a:rPr lang="pt-PT" sz="2000" dirty="0" smtClean="0"/>
              <a:t>48: 19, 1799-1815. </a:t>
            </a:r>
          </a:p>
          <a:p>
            <a:r>
              <a:rPr lang="en-US" sz="2400" dirty="0" smtClean="0"/>
              <a:t>The </a:t>
            </a:r>
            <a:r>
              <a:rPr lang="en-US" sz="2400" dirty="0" smtClean="0"/>
              <a:t>pros and cons of virtual currencies (</a:t>
            </a:r>
            <a:r>
              <a:rPr lang="en-US" sz="2000" i="1" dirty="0" err="1"/>
              <a:t>Mikoɫajewicz</a:t>
            </a:r>
            <a:r>
              <a:rPr lang="en-US" sz="2000" i="1" dirty="0"/>
              <a:t>-Wozniak and </a:t>
            </a:r>
            <a:r>
              <a:rPr lang="en-US" sz="2000" i="1" dirty="0" err="1"/>
              <a:t>Scheibe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i="1" dirty="0" smtClean="0"/>
              <a:t>2015) </a:t>
            </a:r>
            <a:r>
              <a:rPr lang="en-US" sz="1800" b="1" dirty="0"/>
              <a:t>Virtual currency schemes – the future of financial </a:t>
            </a:r>
            <a:r>
              <a:rPr lang="en-US" sz="1800" b="1" dirty="0" smtClean="0"/>
              <a:t>services </a:t>
            </a:r>
            <a:r>
              <a:rPr lang="en-US" sz="1800" dirty="0" smtClean="0"/>
              <a:t>and</a:t>
            </a:r>
            <a:r>
              <a:rPr lang="en-US" sz="2400" i="1" dirty="0" smtClean="0"/>
              <a:t> </a:t>
            </a:r>
            <a:r>
              <a:rPr lang="en-US" sz="2000" i="1" dirty="0" smtClean="0"/>
              <a:t>ECB (2015) </a:t>
            </a:r>
            <a:r>
              <a:rPr lang="pt-PT" sz="1800" b="1" dirty="0"/>
              <a:t>Virtual </a:t>
            </a:r>
            <a:r>
              <a:rPr lang="pt-PT" sz="1800" b="1" dirty="0" err="1"/>
              <a:t>currency</a:t>
            </a:r>
            <a:r>
              <a:rPr lang="pt-PT" sz="1800" b="1" dirty="0"/>
              <a:t> </a:t>
            </a:r>
            <a:r>
              <a:rPr lang="pt-PT" sz="1800" b="1" dirty="0" err="1"/>
              <a:t>schemes</a:t>
            </a:r>
            <a:r>
              <a:rPr lang="pt-PT" sz="1800" b="1" dirty="0"/>
              <a:t> </a:t>
            </a:r>
            <a:r>
              <a:rPr lang="pt-PT" sz="1800" b="1" dirty="0" smtClean="0"/>
              <a:t>– a </a:t>
            </a:r>
            <a:r>
              <a:rPr lang="pt-PT" sz="1800" b="1" dirty="0" err="1"/>
              <a:t>further</a:t>
            </a:r>
            <a:r>
              <a:rPr lang="pt-PT" sz="1800" b="1" dirty="0"/>
              <a:t> </a:t>
            </a:r>
            <a:r>
              <a:rPr lang="pt-PT" sz="1800" b="1" dirty="0" err="1"/>
              <a:t>analysis</a:t>
            </a:r>
            <a:r>
              <a:rPr lang="en-US" sz="2000" i="1" dirty="0" smtClean="0"/>
              <a:t>) </a:t>
            </a:r>
          </a:p>
          <a:p>
            <a:r>
              <a:rPr lang="en-US" sz="2400" dirty="0" smtClean="0"/>
              <a:t>Regulation</a:t>
            </a:r>
            <a:endParaRPr lang="pt-PT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AFEA7-6E9C-4C08-A19F-73403C9FD367}" type="slidenum">
              <a:rPr lang="pt-PT" smtClean="0"/>
              <a:pPr>
                <a:defRPr/>
              </a:pPr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2306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AFEA7-6E9C-4C08-A19F-73403C9FD367}" type="slidenum">
              <a:rPr lang="pt-PT" smtClean="0"/>
              <a:pPr>
                <a:defRPr/>
              </a:pPr>
              <a:t>4</a:t>
            </a:fld>
            <a:endParaRPr lang="pt-PT"/>
          </a:p>
        </p:txBody>
      </p:sp>
      <p:pic>
        <p:nvPicPr>
          <p:cNvPr id="2050" name="Picture 2" descr="https://cdn-images-1.medium.com/max/1600/1*TKs780EbWQBbeyfclRcGBQ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45" y="692696"/>
            <a:ext cx="3641576" cy="3641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51920" y="252591"/>
            <a:ext cx="460851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Throughout the years Satoshi wrote thousands of posts and emails and most of which are publicly available.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National Security Agency  </a:t>
            </a:r>
            <a:r>
              <a:rPr lang="en-US" dirty="0"/>
              <a:t>was able to the use the ‘writer invariant’ method of </a:t>
            </a:r>
            <a:r>
              <a:rPr lang="en-US" dirty="0" err="1"/>
              <a:t>stylometry</a:t>
            </a:r>
            <a:r>
              <a:rPr lang="en-US" dirty="0"/>
              <a:t> to compare Satoshi’s ‘known’ writings with trillions of writing samples from people across the globe.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By </a:t>
            </a:r>
            <a:r>
              <a:rPr lang="en-US" dirty="0"/>
              <a:t>taking Satoshi’s texts and finding the 50 most common words, the NSA was able to break down his text into 5,000 word chunks and </a:t>
            </a:r>
            <a:r>
              <a:rPr lang="en-US" dirty="0" err="1"/>
              <a:t>analyse</a:t>
            </a:r>
            <a:r>
              <a:rPr lang="en-US" dirty="0"/>
              <a:t> each to find the frequency of those 50 words. This would result in a unique 50-number identifier for each chunk.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NSA then placed each of these numbers into a 50-dimensional space and flatten them into a plane using principal components analysis. The result is a ‘fingerprint’ for anything written by Satoshi that could easily be compared to any other writing.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21710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20688"/>
            <a:ext cx="7772400" cy="5399112"/>
          </a:xfrm>
        </p:spPr>
        <p:txBody>
          <a:bodyPr/>
          <a:lstStyle/>
          <a:p>
            <a:r>
              <a:rPr lang="en-US" dirty="0"/>
              <a:t>A </a:t>
            </a:r>
            <a:r>
              <a:rPr lang="en-US" b="1" dirty="0"/>
              <a:t>virtual currency</a:t>
            </a:r>
            <a:r>
              <a:rPr lang="en-US" dirty="0"/>
              <a:t> or </a:t>
            </a:r>
            <a:r>
              <a:rPr lang="en-US" b="1" dirty="0"/>
              <a:t>virtual money</a:t>
            </a:r>
            <a:r>
              <a:rPr lang="en-US" dirty="0"/>
              <a:t> has been defined in 2012 by the European Central </a:t>
            </a:r>
            <a:r>
              <a:rPr lang="en-US" dirty="0" smtClean="0"/>
              <a:t>Bank (ECB) </a:t>
            </a:r>
            <a:r>
              <a:rPr lang="en-US" dirty="0"/>
              <a:t>as "a type of unregulated, digital money, which is issued and usually controlled by its developers, and used and accepted among the members of a specific </a:t>
            </a:r>
            <a:r>
              <a:rPr lang="en-US" b="1" dirty="0"/>
              <a:t>virtual</a:t>
            </a:r>
            <a:r>
              <a:rPr lang="en-US" dirty="0"/>
              <a:t> community</a:t>
            </a:r>
            <a:r>
              <a:rPr lang="en-US" dirty="0" smtClean="0"/>
              <a:t>.“</a:t>
            </a:r>
            <a:endParaRPr lang="en-US" dirty="0"/>
          </a:p>
          <a:p>
            <a:r>
              <a:rPr lang="en-US" dirty="0" smtClean="0"/>
              <a:t>In 2015, the ECB defines a </a:t>
            </a:r>
            <a:r>
              <a:rPr lang="en-US" b="1" dirty="0" smtClean="0"/>
              <a:t>virtual currency </a:t>
            </a:r>
            <a:r>
              <a:rPr lang="en-US" dirty="0" smtClean="0"/>
              <a:t>as “digital </a:t>
            </a:r>
            <a:r>
              <a:rPr lang="en-US" dirty="0"/>
              <a:t>representation of value, not issued by </a:t>
            </a:r>
            <a:r>
              <a:rPr lang="en-US" dirty="0" smtClean="0"/>
              <a:t>a central </a:t>
            </a:r>
            <a:r>
              <a:rPr lang="en-US" dirty="0"/>
              <a:t>bank, credit institution or e-money institution, which in some </a:t>
            </a:r>
            <a:r>
              <a:rPr lang="en-US" dirty="0" smtClean="0"/>
              <a:t>circumstances </a:t>
            </a:r>
            <a:r>
              <a:rPr lang="en-US" dirty="0"/>
              <a:t>can be </a:t>
            </a:r>
            <a:r>
              <a:rPr lang="en-US" dirty="0" smtClean="0"/>
              <a:t>used as </a:t>
            </a:r>
            <a:r>
              <a:rPr lang="en-US" dirty="0"/>
              <a:t>an alternative to </a:t>
            </a:r>
            <a:r>
              <a:rPr lang="en-US" dirty="0" smtClean="0"/>
              <a:t>money”.</a:t>
            </a:r>
          </a:p>
          <a:p>
            <a:r>
              <a:rPr lang="en-US" dirty="0" smtClean="0"/>
              <a:t>“</a:t>
            </a:r>
            <a:r>
              <a:rPr lang="en-US" b="1" dirty="0" smtClean="0"/>
              <a:t>Cryptocurrencies</a:t>
            </a:r>
            <a:r>
              <a:rPr lang="en-US" dirty="0" smtClean="0"/>
              <a:t>”: </a:t>
            </a:r>
            <a:r>
              <a:rPr lang="en-US" dirty="0" smtClean="0"/>
              <a:t>virtual currencies based on cryptographic </a:t>
            </a:r>
            <a:r>
              <a:rPr lang="en-US" dirty="0"/>
              <a:t>methods of </a:t>
            </a:r>
            <a:r>
              <a:rPr lang="en-US" dirty="0" smtClean="0"/>
              <a:t>protection. 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AFEA7-6E9C-4C08-A19F-73403C9FD367}" type="slidenum">
              <a:rPr lang="pt-PT" smtClean="0"/>
              <a:pPr>
                <a:defRPr/>
              </a:pPr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81372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476672"/>
            <a:ext cx="8291264" cy="5543128"/>
          </a:xfrm>
        </p:spPr>
        <p:txBody>
          <a:bodyPr/>
          <a:lstStyle/>
          <a:p>
            <a:r>
              <a:rPr lang="en-US" b="1" dirty="0" smtClean="0"/>
              <a:t>Virtual currencies are not fiat money </a:t>
            </a:r>
            <a:r>
              <a:rPr lang="en-US" dirty="0"/>
              <a:t>Fiat money is defined as a currency that is legal tender, but is not backed by </a:t>
            </a:r>
            <a:r>
              <a:rPr lang="en-US" dirty="0" smtClean="0"/>
              <a:t>a commodity </a:t>
            </a:r>
            <a:r>
              <a:rPr lang="en-US" dirty="0"/>
              <a:t>such as gold or silver. Most of today's currencies are fiat money, i.e. </a:t>
            </a:r>
            <a:r>
              <a:rPr lang="en-US" dirty="0" smtClean="0"/>
              <a:t>their value </a:t>
            </a:r>
            <a:r>
              <a:rPr lang="en-US" dirty="0"/>
              <a:t>is solely based on trust</a:t>
            </a:r>
            <a:r>
              <a:rPr lang="en-US" dirty="0" smtClean="0"/>
              <a:t>. </a:t>
            </a:r>
            <a:r>
              <a:rPr lang="pt-PT" dirty="0"/>
              <a:t>V</a:t>
            </a:r>
            <a:r>
              <a:rPr lang="pt-PT" dirty="0" smtClean="0"/>
              <a:t>irtual </a:t>
            </a:r>
            <a:r>
              <a:rPr lang="pt-PT" dirty="0" err="1" smtClean="0"/>
              <a:t>currencies</a:t>
            </a:r>
            <a:r>
              <a:rPr lang="pt-PT" dirty="0" smtClean="0"/>
              <a:t> are</a:t>
            </a:r>
            <a:r>
              <a:rPr lang="en-US" dirty="0" smtClean="0"/>
              <a:t> </a:t>
            </a:r>
            <a:r>
              <a:rPr lang="en-US" dirty="0"/>
              <a:t>not legal tender, are not issued by a central bank, </a:t>
            </a:r>
            <a:r>
              <a:rPr lang="en-US" dirty="0" smtClean="0"/>
              <a:t>by credit </a:t>
            </a:r>
            <a:r>
              <a:rPr lang="en-US" dirty="0"/>
              <a:t>institutions, or by e-money </a:t>
            </a:r>
            <a:r>
              <a:rPr lang="en-US" dirty="0" smtClean="0"/>
              <a:t>institutions. (</a:t>
            </a:r>
            <a:r>
              <a:rPr lang="en-US" sz="1800" i="1" dirty="0" smtClean="0"/>
              <a:t>European Parliament 2016)</a:t>
            </a:r>
            <a:endParaRPr lang="pt-PT" dirty="0" smtClean="0"/>
          </a:p>
          <a:p>
            <a:r>
              <a:rPr lang="en-US" dirty="0"/>
              <a:t>Some virtual currencies are solely used inside a relatively closed circuit, such as inside </a:t>
            </a:r>
            <a:r>
              <a:rPr lang="en-US" dirty="0" smtClean="0"/>
              <a:t>a company</a:t>
            </a:r>
            <a:r>
              <a:rPr lang="en-US" dirty="0"/>
              <a:t>, or within a computer-gaming </a:t>
            </a:r>
            <a:r>
              <a:rPr lang="en-US" dirty="0" smtClean="0"/>
              <a:t>community. Cryptocurrencies interact with fiat money.</a:t>
            </a:r>
            <a:endParaRPr lang="pt-PT" dirty="0" smtClean="0"/>
          </a:p>
          <a:p>
            <a:r>
              <a:rPr lang="pt-PT" dirty="0" smtClean="0"/>
              <a:t>More </a:t>
            </a:r>
            <a:r>
              <a:rPr lang="pt-PT" dirty="0" err="1" smtClean="0"/>
              <a:t>than</a:t>
            </a:r>
            <a:r>
              <a:rPr lang="pt-PT" dirty="0" smtClean="0"/>
              <a:t> </a:t>
            </a:r>
            <a:r>
              <a:rPr lang="pt-PT" dirty="0" err="1" smtClean="0"/>
              <a:t>just</a:t>
            </a:r>
            <a:r>
              <a:rPr lang="pt-PT" dirty="0" smtClean="0"/>
              <a:t> </a:t>
            </a:r>
            <a:r>
              <a:rPr lang="pt-PT" dirty="0" err="1" smtClean="0"/>
              <a:t>Bitcoins</a:t>
            </a:r>
            <a:r>
              <a:rPr lang="pt-PT" dirty="0" smtClean="0"/>
              <a:t> – </a:t>
            </a:r>
            <a:r>
              <a:rPr lang="pt-PT" dirty="0" err="1" smtClean="0"/>
              <a:t>altcoins</a:t>
            </a:r>
            <a:r>
              <a:rPr lang="pt-PT" dirty="0" smtClean="0"/>
              <a:t>:</a:t>
            </a:r>
          </a:p>
          <a:p>
            <a:pPr marL="0" indent="0">
              <a:buNone/>
            </a:pPr>
            <a:r>
              <a:rPr lang="pt-PT" dirty="0" smtClean="0"/>
              <a:t>Virtual </a:t>
            </a:r>
            <a:r>
              <a:rPr lang="pt-PT" dirty="0" err="1" smtClean="0"/>
              <a:t>currencies</a:t>
            </a:r>
            <a:r>
              <a:rPr lang="pt-PT" dirty="0"/>
              <a:t>: </a:t>
            </a:r>
            <a:r>
              <a:rPr lang="pt-PT" dirty="0">
                <a:hlinkClick r:id="rId2"/>
              </a:rPr>
              <a:t>https://coinmarketcap.com</a:t>
            </a:r>
            <a:r>
              <a:rPr lang="pt-PT" dirty="0" smtClean="0">
                <a:hlinkClick r:id="rId2"/>
              </a:rPr>
              <a:t>/</a:t>
            </a:r>
            <a:endParaRPr lang="pt-PT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AFEA7-6E9C-4C08-A19F-73403C9FD367}" type="slidenum">
              <a:rPr lang="pt-PT" smtClean="0"/>
              <a:pPr>
                <a:defRPr/>
              </a:pPr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75689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Differences between various </a:t>
            </a:r>
            <a:r>
              <a:rPr lang="en-US" sz="2800" dirty="0" err="1"/>
              <a:t>decentralised</a:t>
            </a:r>
            <a:r>
              <a:rPr lang="en-US" sz="2800" dirty="0"/>
              <a:t> virtual currency schemes</a:t>
            </a:r>
            <a:r>
              <a:rPr lang="en-US" sz="2800" dirty="0" smtClean="0"/>
              <a:t>:</a:t>
            </a:r>
            <a:endParaRPr lang="pt-PT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200" b="1" dirty="0" smtClean="0"/>
              <a:t>Different </a:t>
            </a:r>
            <a:r>
              <a:rPr lang="en-US" sz="2200" b="1" dirty="0"/>
              <a:t>validating systems </a:t>
            </a:r>
            <a:endParaRPr lang="en-US" sz="2200" b="1" dirty="0" smtClean="0"/>
          </a:p>
          <a:p>
            <a:pPr>
              <a:buFontTx/>
              <a:buChar char="-"/>
            </a:pPr>
            <a:r>
              <a:rPr lang="en-US" sz="2400" i="1" dirty="0" smtClean="0"/>
              <a:t>Proof-of-work </a:t>
            </a:r>
            <a:r>
              <a:rPr lang="en-US" sz="2400" dirty="0"/>
              <a:t>(</a:t>
            </a:r>
            <a:r>
              <a:rPr lang="en-US" sz="2400" dirty="0" err="1"/>
              <a:t>PoW</a:t>
            </a:r>
            <a:r>
              <a:rPr lang="en-US" sz="2400" dirty="0"/>
              <a:t>) system, which depends entirely on computational power for validating transactions by means of hashing – based on </a:t>
            </a:r>
            <a:r>
              <a:rPr lang="en-US" sz="2400" dirty="0" smtClean="0"/>
              <a:t>Mining</a:t>
            </a:r>
          </a:p>
          <a:p>
            <a:pPr marL="0" indent="0">
              <a:buNone/>
            </a:pPr>
            <a:r>
              <a:rPr lang="pt-PT" sz="2400" i="1" dirty="0" smtClean="0"/>
              <a:t>- </a:t>
            </a:r>
            <a:r>
              <a:rPr lang="pt-PT" sz="2400" i="1" dirty="0" err="1" smtClean="0"/>
              <a:t>Proof-of-stake</a:t>
            </a:r>
            <a:r>
              <a:rPr lang="pt-PT" sz="2400" i="1" dirty="0" smtClean="0"/>
              <a:t> </a:t>
            </a:r>
            <a:r>
              <a:rPr lang="pt-PT" sz="2400" dirty="0"/>
              <a:t>(</a:t>
            </a:r>
            <a:r>
              <a:rPr lang="pt-PT" sz="2400" dirty="0" err="1"/>
              <a:t>PoS</a:t>
            </a:r>
            <a:r>
              <a:rPr lang="pt-PT" sz="2400" dirty="0"/>
              <a:t>) </a:t>
            </a:r>
            <a:r>
              <a:rPr lang="pt-PT" sz="2400" dirty="0" err="1" smtClean="0"/>
              <a:t>system</a:t>
            </a:r>
            <a:r>
              <a:rPr lang="pt-PT" sz="2400" dirty="0" smtClean="0"/>
              <a:t>, </a:t>
            </a:r>
            <a:r>
              <a:rPr lang="pt-PT" sz="2400" dirty="0" err="1" smtClean="0"/>
              <a:t>Instead</a:t>
            </a:r>
            <a:r>
              <a:rPr lang="pt-PT" sz="2400" dirty="0" smtClean="0"/>
              <a:t> </a:t>
            </a:r>
            <a:r>
              <a:rPr lang="pt-PT" sz="2400" dirty="0" err="1" smtClean="0"/>
              <a:t>of</a:t>
            </a:r>
            <a:r>
              <a:rPr lang="pt-PT" sz="2400" dirty="0" smtClean="0"/>
              <a:t> </a:t>
            </a:r>
            <a:r>
              <a:rPr lang="en-US" sz="2400" dirty="0"/>
              <a:t>every transaction </a:t>
            </a:r>
            <a:r>
              <a:rPr lang="en-US" sz="2400" dirty="0" smtClean="0"/>
              <a:t>being sent </a:t>
            </a:r>
            <a:r>
              <a:rPr lang="en-US" sz="2400" dirty="0"/>
              <a:t>to the entire network for </a:t>
            </a:r>
            <a:r>
              <a:rPr lang="en-US" sz="2400" dirty="0" smtClean="0"/>
              <a:t>validation, </a:t>
            </a:r>
            <a:r>
              <a:rPr lang="en-US" sz="2400" dirty="0"/>
              <a:t>all active users know beforehand </a:t>
            </a:r>
            <a:r>
              <a:rPr lang="en-US" sz="2400" dirty="0" smtClean="0"/>
              <a:t>the point </a:t>
            </a:r>
            <a:r>
              <a:rPr lang="en-US" sz="2400" dirty="0"/>
              <a:t>in the network that will process the next </a:t>
            </a:r>
            <a:r>
              <a:rPr lang="en-US" sz="2400" dirty="0" smtClean="0"/>
              <a:t>transaction and add it to the </a:t>
            </a:r>
            <a:r>
              <a:rPr lang="en-US" sz="2400" dirty="0" err="1" smtClean="0"/>
              <a:t>blockchain</a:t>
            </a:r>
            <a:r>
              <a:rPr lang="en-US" sz="2400" dirty="0" smtClean="0"/>
              <a:t> - tries </a:t>
            </a:r>
            <a:r>
              <a:rPr lang="en-US" sz="2400" dirty="0"/>
              <a:t>to eliminate some of </a:t>
            </a:r>
            <a:r>
              <a:rPr lang="en-US" sz="2400" dirty="0" smtClean="0"/>
              <a:t>the vulnerabilities </a:t>
            </a:r>
            <a:r>
              <a:rPr lang="en-US" sz="2400" dirty="0"/>
              <a:t>of the </a:t>
            </a:r>
            <a:r>
              <a:rPr lang="en-US" sz="2400" dirty="0" err="1"/>
              <a:t>PoW</a:t>
            </a:r>
            <a:r>
              <a:rPr lang="en-US" sz="2400" dirty="0"/>
              <a:t> system, such as the possibility of manipulation through a (temporary</a:t>
            </a:r>
            <a:r>
              <a:rPr lang="en-US" sz="2400" dirty="0" smtClean="0"/>
              <a:t>) monopoly </a:t>
            </a:r>
            <a:r>
              <a:rPr lang="en-US" sz="2400" dirty="0"/>
              <a:t>on mining (the 51% </a:t>
            </a:r>
            <a:r>
              <a:rPr lang="en-US" sz="2400" dirty="0" smtClean="0"/>
              <a:t>attack) </a:t>
            </a:r>
            <a:r>
              <a:rPr lang="en-US" sz="2400" dirty="0"/>
              <a:t>and the high energy </a:t>
            </a:r>
            <a:r>
              <a:rPr lang="en-US" sz="2400" dirty="0" smtClean="0"/>
              <a:t>consumption – based on Forging. Validation is also faster.</a:t>
            </a:r>
            <a:endParaRPr lang="pt-PT" sz="2400" dirty="0"/>
          </a:p>
          <a:p>
            <a:pPr marL="0" indent="0">
              <a:buNone/>
            </a:pPr>
            <a:r>
              <a:rPr lang="pt-PT" dirty="0" smtClean="0"/>
              <a:t>	</a:t>
            </a:r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AFEA7-6E9C-4C08-A19F-73403C9FD367}" type="slidenum">
              <a:rPr lang="pt-PT" smtClean="0"/>
              <a:pPr>
                <a:defRPr/>
              </a:pPr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85206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76672"/>
            <a:ext cx="7772400" cy="5543128"/>
          </a:xfrm>
        </p:spPr>
        <p:txBody>
          <a:bodyPr/>
          <a:lstStyle/>
          <a:p>
            <a:r>
              <a:rPr lang="pt-PT" sz="2400" b="1" dirty="0" err="1"/>
              <a:t>Different</a:t>
            </a:r>
            <a:r>
              <a:rPr lang="pt-PT" sz="2400" b="1" dirty="0"/>
              <a:t> </a:t>
            </a:r>
            <a:r>
              <a:rPr lang="pt-PT" sz="2400" b="1" dirty="0" err="1" smtClean="0"/>
              <a:t>algorithms</a:t>
            </a:r>
            <a:r>
              <a:rPr lang="pt-PT" sz="2400" b="1" dirty="0" smtClean="0"/>
              <a:t> </a:t>
            </a:r>
            <a:r>
              <a:rPr lang="pt-PT" sz="2400" dirty="0" smtClean="0"/>
              <a:t>– </a:t>
            </a:r>
            <a:r>
              <a:rPr lang="en-US" sz="2400" dirty="0" smtClean="0"/>
              <a:t>(</a:t>
            </a:r>
            <a:r>
              <a:rPr lang="en-US" sz="2000" dirty="0" smtClean="0"/>
              <a:t>determine </a:t>
            </a:r>
            <a:r>
              <a:rPr lang="en-US" sz="2000" dirty="0"/>
              <a:t>the speed at which the next “block” – set of transactions – is generated, how </a:t>
            </a:r>
            <a:r>
              <a:rPr lang="en-US" sz="2000" dirty="0" smtClean="0"/>
              <a:t>coins </a:t>
            </a:r>
            <a:r>
              <a:rPr lang="pt-PT" sz="2000" dirty="0" smtClean="0"/>
              <a:t>are </a:t>
            </a:r>
            <a:r>
              <a:rPr lang="pt-PT" sz="2000" dirty="0" err="1"/>
              <a:t>released</a:t>
            </a:r>
            <a:r>
              <a:rPr lang="pt-PT" sz="2000" dirty="0"/>
              <a:t>, etc.</a:t>
            </a:r>
            <a:r>
              <a:rPr lang="pt-PT" sz="2400" dirty="0"/>
              <a:t>)</a:t>
            </a:r>
            <a:endParaRPr lang="pt-PT" sz="2400" dirty="0" smtClean="0"/>
          </a:p>
          <a:p>
            <a:pPr>
              <a:buFontTx/>
              <a:buChar char="-"/>
            </a:pPr>
            <a:r>
              <a:rPr lang="pt-PT" sz="2400" dirty="0" err="1" smtClean="0"/>
              <a:t>Very</a:t>
            </a:r>
            <a:r>
              <a:rPr lang="pt-PT" sz="2400" dirty="0" smtClean="0"/>
              <a:t> </a:t>
            </a:r>
            <a:r>
              <a:rPr lang="pt-PT" sz="2400" dirty="0" err="1"/>
              <a:t>changeable</a:t>
            </a:r>
            <a:r>
              <a:rPr lang="pt-PT" sz="2400" dirty="0"/>
              <a:t> </a:t>
            </a:r>
            <a:r>
              <a:rPr lang="pt-PT" sz="2400" dirty="0" smtClean="0"/>
              <a:t>atribute. </a:t>
            </a:r>
          </a:p>
          <a:p>
            <a:pPr>
              <a:buFontTx/>
              <a:buChar char="-"/>
            </a:pPr>
            <a:r>
              <a:rPr lang="pt-PT" sz="2400" dirty="0" err="1" smtClean="0"/>
              <a:t>Shared</a:t>
            </a:r>
            <a:r>
              <a:rPr lang="pt-PT" sz="2400" dirty="0" smtClean="0"/>
              <a:t> </a:t>
            </a:r>
            <a:r>
              <a:rPr lang="pt-PT" sz="2400" dirty="0" err="1" smtClean="0"/>
              <a:t>by</a:t>
            </a:r>
            <a:r>
              <a:rPr lang="pt-PT" sz="2400" dirty="0" smtClean="0"/>
              <a:t> </a:t>
            </a:r>
            <a:r>
              <a:rPr lang="pt-PT" sz="2400" dirty="0" err="1" smtClean="0"/>
              <a:t>different</a:t>
            </a:r>
            <a:r>
              <a:rPr lang="pt-PT" sz="2400" dirty="0" smtClean="0"/>
              <a:t> </a:t>
            </a:r>
            <a:r>
              <a:rPr lang="pt-PT" sz="2400" dirty="0" err="1" smtClean="0"/>
              <a:t>cuerrencies</a:t>
            </a:r>
            <a:r>
              <a:rPr lang="pt-PT" sz="2400" dirty="0" smtClean="0"/>
              <a:t>.</a:t>
            </a:r>
          </a:p>
          <a:p>
            <a:pPr>
              <a:buFontTx/>
              <a:buChar char="-"/>
            </a:pPr>
            <a:r>
              <a:rPr lang="pt-PT" sz="2400" dirty="0" smtClean="0"/>
              <a:t>Some </a:t>
            </a:r>
            <a:r>
              <a:rPr lang="pt-PT" sz="2400" dirty="0" err="1" smtClean="0"/>
              <a:t>need</a:t>
            </a:r>
            <a:r>
              <a:rPr lang="pt-PT" sz="2400" dirty="0" smtClean="0"/>
              <a:t> </a:t>
            </a:r>
            <a:r>
              <a:rPr lang="pt-PT" sz="2400" dirty="0" err="1" smtClean="0"/>
              <a:t>specialised</a:t>
            </a:r>
            <a:r>
              <a:rPr lang="pt-PT" sz="2400" dirty="0" smtClean="0"/>
              <a:t> </a:t>
            </a:r>
            <a:r>
              <a:rPr lang="pt-PT" sz="2400" dirty="0" err="1"/>
              <a:t>equipment</a:t>
            </a:r>
            <a:r>
              <a:rPr lang="pt-PT" sz="2400" dirty="0"/>
              <a:t> </a:t>
            </a:r>
            <a:r>
              <a:rPr lang="pt-PT" sz="2400" dirty="0" smtClean="0"/>
              <a:t>for “</a:t>
            </a:r>
            <a:r>
              <a:rPr lang="pt-PT" sz="2400" dirty="0" err="1" smtClean="0"/>
              <a:t>mining</a:t>
            </a:r>
            <a:r>
              <a:rPr lang="pt-PT" sz="2400" dirty="0" smtClean="0"/>
              <a:t>”, </a:t>
            </a:r>
            <a:r>
              <a:rPr lang="pt-PT" sz="2400" dirty="0" err="1" smtClean="0"/>
              <a:t>other</a:t>
            </a:r>
            <a:r>
              <a:rPr lang="pt-PT" sz="2400" dirty="0" smtClean="0"/>
              <a:t> </a:t>
            </a:r>
            <a:r>
              <a:rPr lang="pt-PT" sz="2400" dirty="0" err="1" smtClean="0"/>
              <a:t>don’t</a:t>
            </a:r>
            <a:r>
              <a:rPr lang="pt-PT" sz="2400" dirty="0" smtClean="0"/>
              <a:t>.</a:t>
            </a:r>
          </a:p>
          <a:p>
            <a:pPr>
              <a:buFontTx/>
              <a:buChar char="-"/>
            </a:pPr>
            <a:endParaRPr lang="pt-PT" sz="2400" dirty="0"/>
          </a:p>
          <a:p>
            <a:r>
              <a:rPr lang="en-US" sz="2400" b="1" dirty="0"/>
              <a:t>Differences in the (total) supply of coins</a:t>
            </a:r>
            <a:endParaRPr lang="pt-PT" sz="2200" b="1" dirty="0" smtClean="0"/>
          </a:p>
          <a:p>
            <a:pPr marL="0" indent="0">
              <a:buNone/>
            </a:pPr>
            <a:r>
              <a:rPr lang="pt-PT" sz="2200" dirty="0" smtClean="0"/>
              <a:t>- Some </a:t>
            </a:r>
            <a:r>
              <a:rPr lang="pt-PT" sz="2200" dirty="0" err="1" smtClean="0"/>
              <a:t>have</a:t>
            </a:r>
            <a:r>
              <a:rPr lang="pt-PT" sz="2200" dirty="0" smtClean="0"/>
              <a:t> </a:t>
            </a:r>
            <a:r>
              <a:rPr lang="pt-PT" sz="2200" dirty="0" err="1" smtClean="0"/>
              <a:t>fixed</a:t>
            </a:r>
            <a:r>
              <a:rPr lang="pt-PT" sz="2200" dirty="0" smtClean="0"/>
              <a:t> </a:t>
            </a:r>
            <a:r>
              <a:rPr lang="pt-PT" sz="2200" dirty="0" err="1" smtClean="0"/>
              <a:t>Supply</a:t>
            </a:r>
            <a:r>
              <a:rPr lang="pt-PT" sz="2200" dirty="0" smtClean="0"/>
              <a:t>, some </a:t>
            </a:r>
            <a:r>
              <a:rPr lang="pt-PT" sz="2200" dirty="0" err="1" smtClean="0"/>
              <a:t>don’t</a:t>
            </a:r>
            <a:r>
              <a:rPr lang="pt-PT" sz="2200" dirty="0" smtClean="0"/>
              <a:t>.</a:t>
            </a:r>
            <a:endParaRPr lang="pt-PT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AFEA7-6E9C-4C08-A19F-73403C9FD367}" type="slidenum">
              <a:rPr lang="pt-PT" smtClean="0"/>
              <a:pPr>
                <a:defRPr/>
              </a:pPr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17391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/>
          <a:lstStyle/>
          <a:p>
            <a:r>
              <a:rPr lang="pt-PT" sz="2800" dirty="0" err="1"/>
              <a:t>Determinants</a:t>
            </a:r>
            <a:r>
              <a:rPr lang="pt-PT" sz="2800" dirty="0"/>
              <a:t> </a:t>
            </a:r>
            <a:r>
              <a:rPr lang="pt-PT" sz="2800" dirty="0" err="1"/>
              <a:t>of</a:t>
            </a:r>
            <a:r>
              <a:rPr lang="pt-PT" sz="2800" dirty="0"/>
              <a:t> </a:t>
            </a:r>
            <a:r>
              <a:rPr lang="pt-PT" sz="2800" dirty="0" err="1"/>
              <a:t>the</a:t>
            </a:r>
            <a:r>
              <a:rPr lang="pt-PT" sz="2800" dirty="0"/>
              <a:t> </a:t>
            </a:r>
            <a:r>
              <a:rPr lang="pt-PT" sz="2800" dirty="0" err="1"/>
              <a:t>price</a:t>
            </a:r>
            <a:r>
              <a:rPr lang="pt-PT" sz="2800" dirty="0"/>
              <a:t> </a:t>
            </a:r>
            <a:r>
              <a:rPr lang="pt-PT" sz="2800" dirty="0" err="1"/>
              <a:t>of</a:t>
            </a:r>
            <a:r>
              <a:rPr lang="pt-PT" sz="2800" dirty="0"/>
              <a:t> </a:t>
            </a:r>
            <a:r>
              <a:rPr lang="pt-PT" sz="2800" dirty="0" err="1"/>
              <a:t>cryptocurrencies</a:t>
            </a:r>
            <a:endParaRPr lang="pt-PT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925"/>
          <a:stretch/>
        </p:blipFill>
        <p:spPr>
          <a:xfrm>
            <a:off x="1187625" y="967699"/>
            <a:ext cx="6869530" cy="490957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AFEA7-6E9C-4C08-A19F-73403C9FD367}" type="slidenum">
              <a:rPr lang="pt-PT" smtClean="0"/>
              <a:pPr>
                <a:defRPr/>
              </a:pPr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536181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18828</TotalTime>
  <Words>1716</Words>
  <Application>Microsoft Office PowerPoint</Application>
  <PresentationFormat>On-screen Show (4:3)</PresentationFormat>
  <Paragraphs>143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AngsanaUPC</vt:lpstr>
      <vt:lpstr>Arial</vt:lpstr>
      <vt:lpstr>Calibri</vt:lpstr>
      <vt:lpstr>Candara</vt:lpstr>
      <vt:lpstr>Franklin Gothic Book</vt:lpstr>
      <vt:lpstr>Perpetua</vt:lpstr>
      <vt:lpstr>Symbol</vt:lpstr>
      <vt:lpstr>Wingdings</vt:lpstr>
      <vt:lpstr>Wingdings 2</vt:lpstr>
      <vt:lpstr>Equity</vt:lpstr>
      <vt:lpstr>9th session </vt:lpstr>
      <vt:lpstr>Virtual currencies- Cryptocurrencies</vt:lpstr>
      <vt:lpstr>Virtual currencies - cryptocurrencies</vt:lpstr>
      <vt:lpstr>PowerPoint Presentation</vt:lpstr>
      <vt:lpstr>PowerPoint Presentation</vt:lpstr>
      <vt:lpstr>PowerPoint Presentation</vt:lpstr>
      <vt:lpstr>Differences between various decentralised virtual currency schemes:</vt:lpstr>
      <vt:lpstr>PowerPoint Presentation</vt:lpstr>
      <vt:lpstr>Determinants of the price of cryptocurrencies</vt:lpstr>
      <vt:lpstr>Determinants of the price of cryptocurrencies</vt:lpstr>
      <vt:lpstr>Pros</vt:lpstr>
      <vt:lpstr>Cons</vt:lpstr>
      <vt:lpstr>Cons (cont.)</vt:lpstr>
      <vt:lpstr>Regulation</vt:lpstr>
      <vt:lpstr>Committee on Payments and Market Infrastructures  (working committee of BIS)</vt:lpstr>
      <vt:lpstr>European Banking Authority Warning (2013)</vt:lpstr>
      <vt:lpstr>PowerPoint Presentation</vt:lpstr>
      <vt:lpstr>Regulation current state (as of end of 2015)</vt:lpstr>
      <vt:lpstr>PowerPoint Presentation</vt:lpstr>
      <vt:lpstr>PowerPoint Presentation</vt:lpstr>
      <vt:lpstr>PowerPoint Presentation</vt:lpstr>
    </vt:vector>
  </TitlesOfParts>
  <Company>ISEG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3ª aula</dc:title>
  <dc:creator>pcma</dc:creator>
  <cp:lastModifiedBy>pcma@iseg.utl.pt</cp:lastModifiedBy>
  <cp:revision>896</cp:revision>
  <cp:lastPrinted>2017-11-14T15:21:02Z</cp:lastPrinted>
  <dcterms:created xsi:type="dcterms:W3CDTF">2008-10-06T14:47:59Z</dcterms:created>
  <dcterms:modified xsi:type="dcterms:W3CDTF">2017-11-14T18:01:00Z</dcterms:modified>
</cp:coreProperties>
</file>